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charts/chart3.xml" ContentType="application/vnd.openxmlformats-officedocument.drawingml.char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8" r:id="rId3"/>
    <p:sldId id="287" r:id="rId4"/>
    <p:sldId id="289" r:id="rId5"/>
    <p:sldId id="290" r:id="rId6"/>
    <p:sldId id="286" r:id="rId7"/>
    <p:sldId id="258" r:id="rId8"/>
    <p:sldId id="259" r:id="rId9"/>
    <p:sldId id="260" r:id="rId10"/>
    <p:sldId id="261" r:id="rId11"/>
    <p:sldId id="262" r:id="rId12"/>
    <p:sldId id="294" r:id="rId13"/>
    <p:sldId id="263" r:id="rId14"/>
    <p:sldId id="291" r:id="rId15"/>
    <p:sldId id="295" r:id="rId16"/>
    <p:sldId id="299" r:id="rId17"/>
    <p:sldId id="300" r:id="rId18"/>
    <p:sldId id="292" r:id="rId19"/>
    <p:sldId id="293" r:id="rId20"/>
    <p:sldId id="297" r:id="rId21"/>
    <p:sldId id="301" r:id="rId22"/>
    <p:sldId id="303" r:id="rId23"/>
    <p:sldId id="302" r:id="rId24"/>
    <p:sldId id="306" r:id="rId25"/>
    <p:sldId id="298" r:id="rId26"/>
    <p:sldId id="304" r:id="rId27"/>
    <p:sldId id="305" r:id="rId28"/>
    <p:sldId id="307" r:id="rId29"/>
    <p:sldId id="30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Server2\&#1087;&#1088;&#1080;&#1077;&#1084;&#1085;&#1072;&#1103;\&#1058;&#1072;&#1084;&#1072;&#1088;&#1072;\&#1059;&#1057;&#1061;\&#1042;&#1072;&#1083;&#1086;&#1074;&#1086;&#1077;%20&#1087;&#1088;-&#1074;&#1086;%20&#1084;&#1086;&#1083;&#1086;&#1082;&#1072;.shs\Objec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2\&#1087;&#1088;&#1080;&#1077;&#1084;&#1085;&#1072;&#1103;\&#1058;&#1072;&#1084;&#1072;&#1088;&#1072;\&#1053;&#1072;&#1076;&#1086;&#1081;%20&#1084;&#1086;&#1083;&#1086;&#1082;&#1072;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800" b="1" i="0" u="none" strike="noStrike" baseline="0">
                <a:solidFill>
                  <a:srgbClr val="C00000"/>
                </a:solidFill>
                <a:latin typeface="Arial" pitchFamily="34" charset="0"/>
                <a:ea typeface="Arial Cyr"/>
                <a:cs typeface="Arial" pitchFamily="34" charset="0"/>
              </a:defRPr>
            </a:pPr>
            <a:r>
              <a:rPr lang="ru-RU" sz="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Производство молока по двум категориям хозяйств </a:t>
            </a:r>
            <a:r>
              <a:rPr lang="ru-RU" sz="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Можгинского</a:t>
            </a:r>
            <a:r>
              <a:rPr lang="ru-RU" sz="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района, тонн</a:t>
            </a:r>
          </a:p>
        </c:rich>
      </c:tx>
      <c:layout>
        <c:manualLayout>
          <c:xMode val="edge"/>
          <c:yMode val="edge"/>
          <c:x val="0.17182134417177541"/>
          <c:y val="1.9819710783612041E-2"/>
        </c:manualLayout>
      </c:layout>
      <c:spPr>
        <a:noFill/>
        <a:ln w="25400">
          <a:noFill/>
        </a:ln>
      </c:spPr>
    </c:title>
    <c:view3D>
      <c:hPercent val="53"/>
      <c:rotY val="44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7389929384064567"/>
          <c:y val="0.15713774858349119"/>
          <c:w val="0.73081328751431862"/>
          <c:h val="0.65225225225225225"/>
        </c:manualLayout>
      </c:layout>
      <c:bar3DChart>
        <c:barDir val="col"/>
        <c:grouping val="stacked"/>
        <c:ser>
          <c:idx val="0"/>
          <c:order val="0"/>
          <c:tx>
            <c:strRef>
              <c:f>'C:\Documents and Settings\user1\Рабочий стол\УСХ итоги 2015 года\Презентация 2015г\[графики Заря.xls]Лист14'!$A$43:$B$43</c:f>
              <c:strCache>
                <c:ptCount val="1"/>
                <c:pt idx="0">
                  <c:v>Производство молока в СХО, тонн</c:v>
                </c:pt>
              </c:strCache>
            </c:strRef>
          </c:tx>
          <c:spPr>
            <a:solidFill>
              <a:srgbClr val="FFFF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'C:\Documents and Settings\user1\Рабочий стол\УСХ итоги 2015 года\Презентация 2015г\[графики Заря.xls]Лист14'!$C$42:$H$42</c:f>
              <c:strCache>
                <c:ptCount val="6"/>
                <c:pt idx="0">
                  <c:v>2010 год</c:v>
                </c:pt>
                <c:pt idx="1">
                  <c:v>2011 гол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  <c:pt idx="5">
                  <c:v>2015 год</c:v>
                </c:pt>
              </c:strCache>
            </c:strRef>
          </c:cat>
          <c:val>
            <c:numRef>
              <c:f>'C:\Documents and Settings\user1\Рабочий стол\УСХ итоги 2015 года\Презентация 2015г\[графики Заря.xls]Лист14'!$C$43:$H$43</c:f>
              <c:numCache>
                <c:formatCode>General</c:formatCode>
                <c:ptCount val="6"/>
                <c:pt idx="0">
                  <c:v>34811</c:v>
                </c:pt>
                <c:pt idx="1">
                  <c:v>34890</c:v>
                </c:pt>
                <c:pt idx="2">
                  <c:v>36903</c:v>
                </c:pt>
                <c:pt idx="3">
                  <c:v>37823</c:v>
                </c:pt>
                <c:pt idx="4">
                  <c:v>39149</c:v>
                </c:pt>
                <c:pt idx="5">
                  <c:v>40703</c:v>
                </c:pt>
              </c:numCache>
            </c:numRef>
          </c:val>
        </c:ser>
        <c:ser>
          <c:idx val="1"/>
          <c:order val="1"/>
          <c:tx>
            <c:strRef>
              <c:f>'C:\Documents and Settings\user1\Рабочий стол\УСХ итоги 2015 года\Презентация 2015г\[графики Заря.xls]Лист14'!$A$44:$B$44</c:f>
              <c:strCache>
                <c:ptCount val="1"/>
                <c:pt idx="0">
                  <c:v>Производство молока в К(Ф)Х, тонн</c:v>
                </c:pt>
              </c:strCache>
            </c:strRef>
          </c:tx>
          <c:spPr>
            <a:solidFill>
              <a:srgbClr val="0080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'C:\Documents and Settings\user1\Рабочий стол\УСХ итоги 2015 года\Презентация 2015г\[графики Заря.xls]Лист14'!$C$42:$H$42</c:f>
              <c:strCache>
                <c:ptCount val="6"/>
                <c:pt idx="0">
                  <c:v>2010 год</c:v>
                </c:pt>
                <c:pt idx="1">
                  <c:v>2011 гол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  <c:pt idx="5">
                  <c:v>2015 год</c:v>
                </c:pt>
              </c:strCache>
            </c:strRef>
          </c:cat>
          <c:val>
            <c:numRef>
              <c:f>'C:\Documents and Settings\user1\Рабочий стол\УСХ итоги 2015 года\Презентация 2015г\[графики Заря.xls]Лист14'!$C$44:$H$44</c:f>
              <c:numCache>
                <c:formatCode>General</c:formatCode>
                <c:ptCount val="6"/>
                <c:pt idx="0">
                  <c:v>6018</c:v>
                </c:pt>
                <c:pt idx="1">
                  <c:v>6018</c:v>
                </c:pt>
                <c:pt idx="2">
                  <c:v>6314</c:v>
                </c:pt>
                <c:pt idx="3">
                  <c:v>6925</c:v>
                </c:pt>
                <c:pt idx="4">
                  <c:v>6402</c:v>
                </c:pt>
                <c:pt idx="5">
                  <c:v>5808</c:v>
                </c:pt>
              </c:numCache>
            </c:numRef>
          </c:val>
        </c:ser>
        <c:shape val="box"/>
        <c:axId val="74292224"/>
        <c:axId val="74126080"/>
        <c:axId val="0"/>
      </c:bar3DChart>
      <c:catAx>
        <c:axId val="74292224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4126080"/>
        <c:crosses val="autoZero"/>
        <c:auto val="1"/>
        <c:lblAlgn val="ctr"/>
        <c:lblOffset val="100"/>
        <c:tickLblSkip val="1"/>
        <c:tickMarkSkip val="1"/>
      </c:catAx>
      <c:valAx>
        <c:axId val="74126080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ctr">
                  <a:defRPr sz="8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 sz="800" b="1"/>
                  <a:t>тонн</a:t>
                </a:r>
              </a:p>
            </c:rich>
          </c:tx>
          <c:layout>
            <c:manualLayout>
              <c:xMode val="edge"/>
              <c:yMode val="edge"/>
              <c:x val="8.5910591259897764E-2"/>
              <c:y val="0.1369370157362135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Times New Roman" pitchFamily="18" charset="0"/>
                <a:ea typeface="Arial Cyr"/>
                <a:cs typeface="Times New Roman" pitchFamily="18" charset="0"/>
              </a:defRPr>
            </a:pPr>
            <a:endParaRPr lang="ru-RU"/>
          </a:p>
        </c:txPr>
        <c:crossAx val="742922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661349797112491"/>
          <c:y val="0.79542714208225096"/>
          <c:w val="0.68873828833833306"/>
          <c:h val="0.17863619728526894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noFill/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sz="1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Динамика надоев молока на корову 
по сельхозпредприятиям </a:t>
            </a:r>
            <a:r>
              <a:rPr lang="ru-RU" sz="10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Можгинского</a:t>
            </a:r>
            <a:r>
              <a:rPr lang="ru-RU" sz="1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района, кг</a:t>
            </a:r>
          </a:p>
        </c:rich>
      </c:tx>
      <c:layout>
        <c:manualLayout>
          <c:xMode val="edge"/>
          <c:yMode val="edge"/>
          <c:x val="0.17631782743093904"/>
          <c:y val="3.8433229641151078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4499032393620298"/>
          <c:y val="0.20500571161608822"/>
          <c:w val="0.74636569375827888"/>
          <c:h val="0.62077441117152621"/>
        </c:manualLayout>
      </c:layout>
      <c:lineChart>
        <c:grouping val="stacked"/>
        <c:ser>
          <c:idx val="0"/>
          <c:order val="0"/>
          <c:tx>
            <c:strRef>
              <c:f>'\\Server2\приемная\Тамара\[графики Заря.xls]Лист2'!$O$3</c:f>
              <c:strCache>
                <c:ptCount val="1"/>
                <c:pt idx="0">
                  <c:v>Удой, кг</c:v>
                </c:pt>
              </c:strCache>
            </c:strRef>
          </c:tx>
          <c:spPr>
            <a:ln w="25400">
              <a:solidFill>
                <a:srgbClr val="000080"/>
              </a:solidFill>
              <a:prstDash val="solid"/>
            </a:ln>
          </c:spPr>
          <c:marker>
            <c:symbol val="diamond"/>
            <c:size val="7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5810568835793796E-2"/>
                  <c:y val="-6.1568258418262065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4.5503531668660127E-2"/>
                  <c:y val="-5.7250581229999507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4.2272582831558894E-2"/>
                  <c:y val="-4.6747833209902327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4.7119015185475406E-2"/>
                  <c:y val="-5.2541965631541773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5.5196637465924007E-2"/>
                  <c:y val="-3.031372558609928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4.5503478382990764E-2"/>
                  <c:y val="-5.0661003397171105E-2"/>
                </c:manualLayout>
              </c:layout>
              <c:dLblPos val="r"/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strRef>
              <c:f>'\\Server2\приемная\Тамара\[графики Заря.xls]Лист2'!$P$2:$U$2</c:f>
              <c:strCache>
                <c:ptCount val="6"/>
                <c:pt idx="0">
                  <c:v>2010 год</c:v>
                </c:pt>
                <c:pt idx="1">
                  <c:v>2011 год</c:v>
                </c:pt>
                <c:pt idx="2">
                  <c:v>2012 год</c:v>
                </c:pt>
                <c:pt idx="3">
                  <c:v>2013 год</c:v>
                </c:pt>
                <c:pt idx="4">
                  <c:v>2014 год</c:v>
                </c:pt>
                <c:pt idx="5">
                  <c:v>2015 год</c:v>
                </c:pt>
              </c:strCache>
            </c:strRef>
          </c:cat>
          <c:val>
            <c:numRef>
              <c:f>'\\Server2\приемная\Тамара\[графики Заря.xls]Лист2'!$P$3:$U$3</c:f>
              <c:numCache>
                <c:formatCode>General</c:formatCode>
                <c:ptCount val="6"/>
                <c:pt idx="0">
                  <c:v>4756</c:v>
                </c:pt>
                <c:pt idx="1">
                  <c:v>4736</c:v>
                </c:pt>
                <c:pt idx="2">
                  <c:v>5037</c:v>
                </c:pt>
                <c:pt idx="3">
                  <c:v>5103</c:v>
                </c:pt>
                <c:pt idx="4">
                  <c:v>5235</c:v>
                </c:pt>
                <c:pt idx="5">
                  <c:v>5581</c:v>
                </c:pt>
              </c:numCache>
            </c:numRef>
          </c:val>
        </c:ser>
        <c:marker val="1"/>
        <c:axId val="73995392"/>
        <c:axId val="73996928"/>
      </c:lineChart>
      <c:catAx>
        <c:axId val="73995392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25" b="1" i="0" u="none" strike="noStrike" baseline="0">
                <a:solidFill>
                  <a:srgbClr val="000000"/>
                </a:solidFill>
                <a:latin typeface="Arial" pitchFamily="34" charset="0"/>
                <a:ea typeface="Arial Cyr"/>
                <a:cs typeface="Arial" pitchFamily="34" charset="0"/>
              </a:defRPr>
            </a:pPr>
            <a:endParaRPr lang="ru-RU"/>
          </a:p>
        </c:txPr>
        <c:crossAx val="73996928"/>
        <c:crosses val="autoZero"/>
        <c:auto val="1"/>
        <c:lblAlgn val="ctr"/>
        <c:lblOffset val="100"/>
        <c:tickLblSkip val="1"/>
        <c:tickMarkSkip val="1"/>
      </c:catAx>
      <c:valAx>
        <c:axId val="73996928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206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 sz="1200" dirty="0">
                    <a:solidFill>
                      <a:srgbClr val="002060"/>
                    </a:solidFill>
                  </a:rPr>
                  <a:t>кг</a:t>
                </a:r>
              </a:p>
            </c:rich>
          </c:tx>
          <c:layout>
            <c:manualLayout>
              <c:xMode val="edge"/>
              <c:yMode val="edge"/>
              <c:x val="2.7463672714049293E-2"/>
              <c:y val="0.49275478552136531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25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3995392"/>
        <c:crosses val="autoZero"/>
        <c:crossBetween val="between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42811019230723796"/>
          <c:y val="0.9082147027256523"/>
          <c:w val="0.20840081059484394"/>
          <c:h val="5.7971151237807703E-2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noFill/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28580800963635633"/>
          <c:y val="1.0208376093805041E-3"/>
        </c:manualLayout>
      </c:layout>
      <c:txPr>
        <a:bodyPr/>
        <a:lstStyle/>
        <a:p>
          <a:pPr>
            <a:defRPr sz="2800">
              <a:solidFill>
                <a:srgbClr val="C00000"/>
              </a:solidFill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6.5676334795657862E-2"/>
          <c:y val="0.15129947928666887"/>
          <c:w val="0.41137410957827436"/>
          <c:h val="0.6511865812635362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смертности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Система кровообращения</c:v>
                </c:pt>
                <c:pt idx="1">
                  <c:v>Несчастные случаи, травмы и отравления</c:v>
                </c:pt>
                <c:pt idx="2">
                  <c:v>болезни органов пищеварения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43.5</c:v>
                </c:pt>
                <c:pt idx="1">
                  <c:v>13.3</c:v>
                </c:pt>
                <c:pt idx="2">
                  <c:v>10.4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49259600785097962"/>
          <c:y val="0.17068866171178718"/>
          <c:w val="0.39938395733807386"/>
          <c:h val="0.7613592316903065"/>
        </c:manualLayout>
      </c:layout>
      <c:txPr>
        <a:bodyPr/>
        <a:lstStyle/>
        <a:p>
          <a:pPr>
            <a:defRPr sz="1600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161CF0-EA87-4688-A130-E4619C1D4671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E54D45-B3DC-4F9C-8EB9-A95BF732C4E9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Результативность</a:t>
          </a:r>
        </a:p>
        <a:p>
          <a:endParaRPr lang="ru-RU" dirty="0"/>
        </a:p>
      </dgm:t>
    </dgm:pt>
    <dgm:pt modelId="{E75FE9D2-44F7-4211-B9C9-A4A8D30DA5EE}" type="parTrans" cxnId="{9A917EF3-B15C-49BF-B8E5-37C2310A73AA}">
      <dgm:prSet/>
      <dgm:spPr/>
      <dgm:t>
        <a:bodyPr/>
        <a:lstStyle/>
        <a:p>
          <a:endParaRPr lang="ru-RU"/>
        </a:p>
      </dgm:t>
    </dgm:pt>
    <dgm:pt modelId="{F6758780-430F-4D39-A81F-D187BC2F356C}" type="sibTrans" cxnId="{9A917EF3-B15C-49BF-B8E5-37C2310A73AA}">
      <dgm:prSet/>
      <dgm:spPr/>
      <dgm:t>
        <a:bodyPr/>
        <a:lstStyle/>
        <a:p>
          <a:endParaRPr lang="ru-RU"/>
        </a:p>
      </dgm:t>
    </dgm:pt>
    <dgm:pt modelId="{4649AABF-F175-4BF4-A207-03CD1ACB211C}">
      <dgm:prSet phldrT="[Текст]" custT="1"/>
      <dgm:spPr/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ООО </a:t>
          </a:r>
        </a:p>
        <a:p>
          <a:r>
            <a:rPr lang="ru-RU" sz="2000" dirty="0" smtClean="0">
              <a:latin typeface="Arial" pitchFamily="34" charset="0"/>
              <a:cs typeface="Arial" pitchFamily="34" charset="0"/>
            </a:rPr>
            <a:t>«Родина»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D84A337B-7D49-4FE3-B248-267190B19055}" type="parTrans" cxnId="{E05E3934-38C3-41E4-8DDB-E1CAA496E377}">
      <dgm:prSet/>
      <dgm:spPr/>
      <dgm:t>
        <a:bodyPr/>
        <a:lstStyle/>
        <a:p>
          <a:endParaRPr lang="ru-RU"/>
        </a:p>
      </dgm:t>
    </dgm:pt>
    <dgm:pt modelId="{66D5CEAD-3161-4F00-984A-327FE877204E}" type="sibTrans" cxnId="{E05E3934-38C3-41E4-8DDB-E1CAA496E377}">
      <dgm:prSet/>
      <dgm:spPr/>
      <dgm:t>
        <a:bodyPr/>
        <a:lstStyle/>
        <a:p>
          <a:endParaRPr lang="ru-RU"/>
        </a:p>
      </dgm:t>
    </dgm:pt>
    <dgm:pt modelId="{50496362-E062-4BB0-98FC-C27F7C5598FB}">
      <dgm:prSet phldrT="[Текст]" custT="1"/>
      <dgm:spPr/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СПК –колхоз «Заря»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9B984FAF-2944-4139-ACAD-1B2AADBF8784}" type="parTrans" cxnId="{9B7B7412-D2CD-4939-8351-E3588396F886}">
      <dgm:prSet/>
      <dgm:spPr/>
      <dgm:t>
        <a:bodyPr/>
        <a:lstStyle/>
        <a:p>
          <a:endParaRPr lang="ru-RU"/>
        </a:p>
      </dgm:t>
    </dgm:pt>
    <dgm:pt modelId="{273A1320-5B6D-4CB4-93E8-0F8DB9578AE7}" type="sibTrans" cxnId="{9B7B7412-D2CD-4939-8351-E3588396F886}">
      <dgm:prSet/>
      <dgm:spPr/>
      <dgm:t>
        <a:bodyPr/>
        <a:lstStyle/>
        <a:p>
          <a:endParaRPr lang="ru-RU"/>
        </a:p>
      </dgm:t>
    </dgm:pt>
    <dgm:pt modelId="{B747A3A0-A41B-4579-B382-3F8613287B81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Выручка на 1 работающего </a:t>
          </a:r>
          <a:endParaRPr lang="ru-RU" b="1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E0031D4F-49C5-43A4-A12E-8D276AD77E4B}" type="parTrans" cxnId="{D1E62DEE-117B-4762-8021-6AB820CF0232}">
      <dgm:prSet/>
      <dgm:spPr/>
      <dgm:t>
        <a:bodyPr/>
        <a:lstStyle/>
        <a:p>
          <a:endParaRPr lang="ru-RU"/>
        </a:p>
      </dgm:t>
    </dgm:pt>
    <dgm:pt modelId="{BFE2ED45-54F9-4C27-8EAE-B02508CCD354}" type="sibTrans" cxnId="{D1E62DEE-117B-4762-8021-6AB820CF0232}">
      <dgm:prSet/>
      <dgm:spPr/>
      <dgm:t>
        <a:bodyPr/>
        <a:lstStyle/>
        <a:p>
          <a:endParaRPr lang="ru-RU"/>
        </a:p>
      </dgm:t>
    </dgm:pt>
    <dgm:pt modelId="{1775757F-DC02-47EB-AFAE-9A84EBA9FCBD}">
      <dgm:prSet phldrT="[Текст]" custT="1"/>
      <dgm:spPr/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ООО «</a:t>
          </a:r>
          <a:r>
            <a:rPr lang="ru-RU" sz="2000" dirty="0" err="1" smtClean="0">
              <a:latin typeface="Arial" pitchFamily="34" charset="0"/>
              <a:cs typeface="Arial" pitchFamily="34" charset="0"/>
            </a:rPr>
            <a:t>Сельфон</a:t>
          </a:r>
          <a:r>
            <a:rPr lang="ru-RU" sz="2000" dirty="0" smtClean="0">
              <a:latin typeface="Arial" pitchFamily="34" charset="0"/>
              <a:cs typeface="Arial" pitchFamily="34" charset="0"/>
            </a:rPr>
            <a:t>»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91309CC1-E1AC-4364-B307-48E45BB719AE}" type="parTrans" cxnId="{4AE74229-B33C-454C-B850-8AB3FEECE309}">
      <dgm:prSet/>
      <dgm:spPr/>
      <dgm:t>
        <a:bodyPr/>
        <a:lstStyle/>
        <a:p>
          <a:endParaRPr lang="ru-RU"/>
        </a:p>
      </dgm:t>
    </dgm:pt>
    <dgm:pt modelId="{6CD51EE2-1581-4A2B-A15B-98FAB4BC3773}" type="sibTrans" cxnId="{4AE74229-B33C-454C-B850-8AB3FEECE309}">
      <dgm:prSet/>
      <dgm:spPr/>
      <dgm:t>
        <a:bodyPr/>
        <a:lstStyle/>
        <a:p>
          <a:endParaRPr lang="ru-RU"/>
        </a:p>
      </dgm:t>
    </dgm:pt>
    <dgm:pt modelId="{F664C8F5-5059-4340-B7A8-DD84E8CF8434}">
      <dgm:prSet phldrT="[Текст]" custT="1"/>
      <dgm:spPr/>
      <dgm:t>
        <a:bodyPr/>
        <a:lstStyle/>
        <a:p>
          <a:r>
            <a:rPr lang="ru-RU" sz="2000" dirty="0" smtClean="0">
              <a:latin typeface="Arial" pitchFamily="34" charset="0"/>
              <a:cs typeface="Arial" pitchFamily="34" charset="0"/>
            </a:rPr>
            <a:t>ООО «Исток»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15126D1E-A2C9-4D98-811D-CACB54E398EF}" type="parTrans" cxnId="{AE87B9CA-E426-429D-BEB2-2D722FAEA86F}">
      <dgm:prSet/>
      <dgm:spPr/>
      <dgm:t>
        <a:bodyPr/>
        <a:lstStyle/>
        <a:p>
          <a:endParaRPr lang="ru-RU"/>
        </a:p>
      </dgm:t>
    </dgm:pt>
    <dgm:pt modelId="{4778F776-5406-40B3-913A-DE05A2261E87}" type="sibTrans" cxnId="{AE87B9CA-E426-429D-BEB2-2D722FAEA86F}">
      <dgm:prSet/>
      <dgm:spPr/>
      <dgm:t>
        <a:bodyPr/>
        <a:lstStyle/>
        <a:p>
          <a:endParaRPr lang="ru-RU"/>
        </a:p>
      </dgm:t>
    </dgm:pt>
    <dgm:pt modelId="{6782119D-EB9D-4FC6-B6BB-E25F77429ACF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По рентабельности производства</a:t>
          </a:r>
          <a:endParaRPr lang="ru-RU" b="1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5C584FBB-2BC8-45ED-9D77-5185EF3E9C4F}" type="parTrans" cxnId="{8419A815-2A2C-4A82-9288-7AFC8DFB4B76}">
      <dgm:prSet/>
      <dgm:spPr/>
      <dgm:t>
        <a:bodyPr/>
        <a:lstStyle/>
        <a:p>
          <a:endParaRPr lang="ru-RU"/>
        </a:p>
      </dgm:t>
    </dgm:pt>
    <dgm:pt modelId="{40A4DC5E-4C20-49B2-9D2E-55C9F83FB802}" type="sibTrans" cxnId="{8419A815-2A2C-4A82-9288-7AFC8DFB4B76}">
      <dgm:prSet/>
      <dgm:spPr/>
      <dgm:t>
        <a:bodyPr/>
        <a:lstStyle/>
        <a:p>
          <a:endParaRPr lang="ru-RU"/>
        </a:p>
      </dgm:t>
    </dgm:pt>
    <dgm:pt modelId="{30381C57-E2B7-4458-A211-B6886BC5157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err="1" smtClean="0">
              <a:latin typeface="Arial" pitchFamily="34" charset="0"/>
              <a:cs typeface="Arial" pitchFamily="34" charset="0"/>
            </a:rPr>
            <a:t>СПК-колхоз</a:t>
          </a:r>
          <a:r>
            <a:rPr lang="ru-RU" sz="2000" dirty="0" smtClean="0">
              <a:latin typeface="Arial" pitchFamily="34" charset="0"/>
              <a:cs typeface="Arial" pitchFamily="34" charset="0"/>
            </a:rPr>
            <a:t> «Заря»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8FCA3534-FBB0-4B94-86B4-EBFABF8AC143}" type="parTrans" cxnId="{24C5B868-B1E7-4F39-8A02-C0832EDBF646}">
      <dgm:prSet/>
      <dgm:spPr/>
      <dgm:t>
        <a:bodyPr/>
        <a:lstStyle/>
        <a:p>
          <a:endParaRPr lang="ru-RU"/>
        </a:p>
      </dgm:t>
    </dgm:pt>
    <dgm:pt modelId="{81C089B4-4E03-4B3F-B49F-945167F2E302}" type="sibTrans" cxnId="{24C5B868-B1E7-4F39-8A02-C0832EDBF646}">
      <dgm:prSet/>
      <dgm:spPr/>
      <dgm:t>
        <a:bodyPr/>
        <a:lstStyle/>
        <a:p>
          <a:endParaRPr lang="ru-RU"/>
        </a:p>
      </dgm:t>
    </dgm:pt>
    <dgm:pt modelId="{ACF2C063-B15E-455B-A706-53700F77EF4B}">
      <dgm:prSet phldrT="[Текст]" custT="1"/>
      <dgm:spPr/>
      <dgm:t>
        <a:bodyPr/>
        <a:lstStyle/>
        <a:p>
          <a:endParaRPr lang="ru-RU" sz="1800" dirty="0" smtClean="0">
            <a:latin typeface="Arial" pitchFamily="34" charset="0"/>
            <a:cs typeface="Arial" pitchFamily="34" charset="0"/>
          </a:endParaRPr>
        </a:p>
        <a:p>
          <a:endParaRPr lang="ru-RU" sz="1800" dirty="0" smtClean="0">
            <a:latin typeface="Arial" pitchFamily="34" charset="0"/>
            <a:cs typeface="Arial" pitchFamily="34" charset="0"/>
          </a:endParaRPr>
        </a:p>
        <a:p>
          <a:r>
            <a:rPr lang="ru-RU" sz="2000" dirty="0" smtClean="0">
              <a:latin typeface="Arial" pitchFamily="34" charset="0"/>
              <a:cs typeface="Arial" pitchFamily="34" charset="0"/>
            </a:rPr>
            <a:t>ООО «Россия» ООО «</a:t>
          </a:r>
          <a:r>
            <a:rPr lang="ru-RU" sz="2000" dirty="0" err="1" smtClean="0">
              <a:latin typeface="Arial" pitchFamily="34" charset="0"/>
              <a:cs typeface="Arial" pitchFamily="34" charset="0"/>
            </a:rPr>
            <a:t>ВерА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»</a:t>
          </a:r>
        </a:p>
        <a:p>
          <a:endParaRPr lang="ru-RU" sz="1000" dirty="0" smtClean="0"/>
        </a:p>
        <a:p>
          <a:endParaRPr lang="ru-RU" sz="1000" dirty="0" smtClean="0"/>
        </a:p>
        <a:p>
          <a:endParaRPr lang="ru-RU" sz="1000" dirty="0"/>
        </a:p>
      </dgm:t>
    </dgm:pt>
    <dgm:pt modelId="{4E96C2F3-6074-4E58-BC9F-3128D9D58739}" type="parTrans" cxnId="{AD7EE4F9-1D46-495F-91F1-D14D9D3322FA}">
      <dgm:prSet/>
      <dgm:spPr/>
      <dgm:t>
        <a:bodyPr/>
        <a:lstStyle/>
        <a:p>
          <a:endParaRPr lang="ru-RU"/>
        </a:p>
      </dgm:t>
    </dgm:pt>
    <dgm:pt modelId="{372184D3-00C6-4B6E-9944-326AD32FAC56}" type="sibTrans" cxnId="{AD7EE4F9-1D46-495F-91F1-D14D9D3322FA}">
      <dgm:prSet/>
      <dgm:spPr/>
      <dgm:t>
        <a:bodyPr/>
        <a:lstStyle/>
        <a:p>
          <a:endParaRPr lang="ru-RU"/>
        </a:p>
      </dgm:t>
    </dgm:pt>
    <dgm:pt modelId="{F9105F19-6154-4C9D-A809-AA71EA697488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ООО «Россия»</a:t>
          </a:r>
        </a:p>
        <a:p>
          <a:r>
            <a:rPr lang="ru-RU" dirty="0" smtClean="0">
              <a:latin typeface="Arial" pitchFamily="34" charset="0"/>
              <a:cs typeface="Arial" pitchFamily="34" charset="0"/>
            </a:rPr>
            <a:t>ООО «</a:t>
          </a:r>
          <a:r>
            <a:rPr lang="ru-RU" dirty="0" err="1" smtClean="0">
              <a:latin typeface="Arial" pitchFamily="34" charset="0"/>
              <a:cs typeface="Arial" pitchFamily="34" charset="0"/>
            </a:rPr>
            <a:t>ВерА</a:t>
          </a:r>
          <a:r>
            <a:rPr lang="ru-RU" dirty="0" smtClean="0">
              <a:latin typeface="Arial" pitchFamily="34" charset="0"/>
              <a:cs typeface="Arial" pitchFamily="34" charset="0"/>
            </a:rPr>
            <a:t>»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0AC99C4F-8BB3-4D4C-A71B-9E9316248795}" type="parTrans" cxnId="{F20DC915-6958-4A29-A11F-B8684D013125}">
      <dgm:prSet/>
      <dgm:spPr/>
      <dgm:t>
        <a:bodyPr/>
        <a:lstStyle/>
        <a:p>
          <a:endParaRPr lang="ru-RU"/>
        </a:p>
      </dgm:t>
    </dgm:pt>
    <dgm:pt modelId="{A01BFB6E-4713-4D02-9232-0FEBE4FE932C}" type="sibTrans" cxnId="{F20DC915-6958-4A29-A11F-B8684D013125}">
      <dgm:prSet/>
      <dgm:spPr/>
      <dgm:t>
        <a:bodyPr/>
        <a:lstStyle/>
        <a:p>
          <a:endParaRPr lang="ru-RU"/>
        </a:p>
      </dgm:t>
    </dgm:pt>
    <dgm:pt modelId="{0C5F807D-A4ED-4484-94E1-AEA1C45468D7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Arial" pitchFamily="34" charset="0"/>
              <a:cs typeface="Arial" pitchFamily="34" charset="0"/>
            </a:rPr>
            <a:t>ООО «Родина»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>
            <a:latin typeface="Arial" pitchFamily="34" charset="0"/>
            <a:cs typeface="Arial" pitchFamily="34" charset="0"/>
          </a:endParaRPr>
        </a:p>
      </dgm:t>
    </dgm:pt>
    <dgm:pt modelId="{3CB2677C-FE38-4AB4-88A4-B6A8D208A32B}" type="parTrans" cxnId="{F0FCC682-23B4-4431-89F9-3E308ECE292F}">
      <dgm:prSet/>
      <dgm:spPr/>
      <dgm:t>
        <a:bodyPr/>
        <a:lstStyle/>
        <a:p>
          <a:endParaRPr lang="ru-RU"/>
        </a:p>
      </dgm:t>
    </dgm:pt>
    <dgm:pt modelId="{4E20494E-0106-4C63-BBAF-0FE2826B289A}" type="sibTrans" cxnId="{F0FCC682-23B4-4431-89F9-3E308ECE292F}">
      <dgm:prSet/>
      <dgm:spPr/>
      <dgm:t>
        <a:bodyPr/>
        <a:lstStyle/>
        <a:p>
          <a:endParaRPr lang="ru-RU"/>
        </a:p>
      </dgm:t>
    </dgm:pt>
    <dgm:pt modelId="{85F5324B-6107-4345-91CF-20F6E6CB7469}" type="pres">
      <dgm:prSet presAssocID="{2C161CF0-EA87-4688-A130-E4619C1D467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7CC84B-E9D0-4B5A-A3AF-7448523B6552}" type="pres">
      <dgm:prSet presAssocID="{B1E54D45-B3DC-4F9C-8EB9-A95BF732C4E9}" presName="compNode" presStyleCnt="0"/>
      <dgm:spPr/>
    </dgm:pt>
    <dgm:pt modelId="{E2C675F1-F1EE-4A42-ACF6-83DF66352D13}" type="pres">
      <dgm:prSet presAssocID="{B1E54D45-B3DC-4F9C-8EB9-A95BF732C4E9}" presName="aNode" presStyleLbl="bgShp" presStyleIdx="0" presStyleCnt="3" custLinFactNeighborX="-38"/>
      <dgm:spPr/>
      <dgm:t>
        <a:bodyPr/>
        <a:lstStyle/>
        <a:p>
          <a:endParaRPr lang="ru-RU"/>
        </a:p>
      </dgm:t>
    </dgm:pt>
    <dgm:pt modelId="{B95D812C-EA64-479E-B74C-A3145A486AED}" type="pres">
      <dgm:prSet presAssocID="{B1E54D45-B3DC-4F9C-8EB9-A95BF732C4E9}" presName="textNode" presStyleLbl="bgShp" presStyleIdx="0" presStyleCnt="3"/>
      <dgm:spPr/>
      <dgm:t>
        <a:bodyPr/>
        <a:lstStyle/>
        <a:p>
          <a:endParaRPr lang="ru-RU"/>
        </a:p>
      </dgm:t>
    </dgm:pt>
    <dgm:pt modelId="{1D42BA63-804A-444E-8AC4-A013482BE328}" type="pres">
      <dgm:prSet presAssocID="{B1E54D45-B3DC-4F9C-8EB9-A95BF732C4E9}" presName="compChildNode" presStyleCnt="0"/>
      <dgm:spPr/>
    </dgm:pt>
    <dgm:pt modelId="{318C18C2-E7BA-4EAA-9CB6-C6302758E600}" type="pres">
      <dgm:prSet presAssocID="{B1E54D45-B3DC-4F9C-8EB9-A95BF732C4E9}" presName="theInnerList" presStyleCnt="0"/>
      <dgm:spPr/>
    </dgm:pt>
    <dgm:pt modelId="{66FE629A-EE64-46ED-9675-240A2890CB30}" type="pres">
      <dgm:prSet presAssocID="{4649AABF-F175-4BF4-A207-03CD1ACB211C}" presName="childNode" presStyleLbl="node1" presStyleIdx="0" presStyleCnt="8" custLinFactNeighborX="1409" custLinFactNeighborY="-33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12FB18-AF92-4EF7-9512-D9FCECB35851}" type="pres">
      <dgm:prSet presAssocID="{4649AABF-F175-4BF4-A207-03CD1ACB211C}" presName="aSpace2" presStyleCnt="0"/>
      <dgm:spPr/>
    </dgm:pt>
    <dgm:pt modelId="{1605E946-3F1D-4C18-A24D-DF5395FC07C7}" type="pres">
      <dgm:prSet presAssocID="{50496362-E062-4BB0-98FC-C27F7C5598FB}" presName="childNode" presStyleLbl="node1" presStyleIdx="1" presStyleCnt="8" custScaleX="99959" custScaleY="98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C4F800-BE62-4E18-ACD7-2D5952B7D1A1}" type="pres">
      <dgm:prSet presAssocID="{50496362-E062-4BB0-98FC-C27F7C5598FB}" presName="aSpace2" presStyleCnt="0"/>
      <dgm:spPr/>
    </dgm:pt>
    <dgm:pt modelId="{543709E0-1881-4A7D-87D6-67CE52AFDAA4}" type="pres">
      <dgm:prSet presAssocID="{ACF2C063-B15E-455B-A706-53700F77EF4B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72E68-EFAC-4AE0-9AB5-247D5F975AB6}" type="pres">
      <dgm:prSet presAssocID="{B1E54D45-B3DC-4F9C-8EB9-A95BF732C4E9}" presName="aSpace" presStyleCnt="0"/>
      <dgm:spPr/>
    </dgm:pt>
    <dgm:pt modelId="{C5DAEA31-EA7F-4B02-B9BD-5D8D0B1D9897}" type="pres">
      <dgm:prSet presAssocID="{B747A3A0-A41B-4579-B382-3F8613287B81}" presName="compNode" presStyleCnt="0"/>
      <dgm:spPr/>
    </dgm:pt>
    <dgm:pt modelId="{E0B19269-AD34-4763-A2C6-D9D1D3826B4A}" type="pres">
      <dgm:prSet presAssocID="{B747A3A0-A41B-4579-B382-3F8613287B81}" presName="aNode" presStyleLbl="bgShp" presStyleIdx="1" presStyleCnt="3"/>
      <dgm:spPr/>
      <dgm:t>
        <a:bodyPr/>
        <a:lstStyle/>
        <a:p>
          <a:endParaRPr lang="ru-RU"/>
        </a:p>
      </dgm:t>
    </dgm:pt>
    <dgm:pt modelId="{A2FBFD01-CED8-4D80-93F6-B43DBC7D1CCC}" type="pres">
      <dgm:prSet presAssocID="{B747A3A0-A41B-4579-B382-3F8613287B81}" presName="textNode" presStyleLbl="bgShp" presStyleIdx="1" presStyleCnt="3"/>
      <dgm:spPr/>
      <dgm:t>
        <a:bodyPr/>
        <a:lstStyle/>
        <a:p>
          <a:endParaRPr lang="ru-RU"/>
        </a:p>
      </dgm:t>
    </dgm:pt>
    <dgm:pt modelId="{68B2DCD0-4C96-448E-962B-5284AF45FE91}" type="pres">
      <dgm:prSet presAssocID="{B747A3A0-A41B-4579-B382-3F8613287B81}" presName="compChildNode" presStyleCnt="0"/>
      <dgm:spPr/>
    </dgm:pt>
    <dgm:pt modelId="{A65D5C53-38E5-4B3B-88AC-9C7B260D777C}" type="pres">
      <dgm:prSet presAssocID="{B747A3A0-A41B-4579-B382-3F8613287B81}" presName="theInnerList" presStyleCnt="0"/>
      <dgm:spPr/>
    </dgm:pt>
    <dgm:pt modelId="{2E52CC78-CD71-4998-B253-7944AEA1DAD3}" type="pres">
      <dgm:prSet presAssocID="{1775757F-DC02-47EB-AFAE-9A84EBA9FCBD}" presName="childNode" presStyleLbl="node1" presStyleIdx="3" presStyleCnt="8" custScaleX="101275" custScaleY="1134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E22401-FA10-42AF-BD0D-1213E46CD06B}" type="pres">
      <dgm:prSet presAssocID="{1775757F-DC02-47EB-AFAE-9A84EBA9FCBD}" presName="aSpace2" presStyleCnt="0"/>
      <dgm:spPr/>
    </dgm:pt>
    <dgm:pt modelId="{384A55BF-F5D7-4B9B-82C1-552464380176}" type="pres">
      <dgm:prSet presAssocID="{F664C8F5-5059-4340-B7A8-DD84E8CF8434}" presName="childNode" presStyleLbl="node1" presStyleIdx="4" presStyleCnt="8" custScaleX="101275" custScaleY="1186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D293AA-A4B7-499E-8376-C86F0FDFA06E}" type="pres">
      <dgm:prSet presAssocID="{F664C8F5-5059-4340-B7A8-DD84E8CF8434}" presName="aSpace2" presStyleCnt="0"/>
      <dgm:spPr/>
    </dgm:pt>
    <dgm:pt modelId="{F19B86C1-692D-423E-A738-BEAEEC738FA8}" type="pres">
      <dgm:prSet presAssocID="{F9105F19-6154-4C9D-A809-AA71EA697488}" presName="childNode" presStyleLbl="node1" presStyleIdx="5" presStyleCnt="8" custScaleX="101275" custScaleY="109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F2E565-B59E-4632-B64D-C319CC4E370C}" type="pres">
      <dgm:prSet presAssocID="{B747A3A0-A41B-4579-B382-3F8613287B81}" presName="aSpace" presStyleCnt="0"/>
      <dgm:spPr/>
    </dgm:pt>
    <dgm:pt modelId="{5EE03971-F255-4E50-85A3-7B7757170394}" type="pres">
      <dgm:prSet presAssocID="{6782119D-EB9D-4FC6-B6BB-E25F77429ACF}" presName="compNode" presStyleCnt="0"/>
      <dgm:spPr/>
    </dgm:pt>
    <dgm:pt modelId="{BF2F6046-28DF-43BA-B7C0-DE1992CD4313}" type="pres">
      <dgm:prSet presAssocID="{6782119D-EB9D-4FC6-B6BB-E25F77429ACF}" presName="aNode" presStyleLbl="bgShp" presStyleIdx="2" presStyleCnt="3"/>
      <dgm:spPr/>
      <dgm:t>
        <a:bodyPr/>
        <a:lstStyle/>
        <a:p>
          <a:endParaRPr lang="ru-RU"/>
        </a:p>
      </dgm:t>
    </dgm:pt>
    <dgm:pt modelId="{6E961F8D-AC31-4863-95C3-191883256BA5}" type="pres">
      <dgm:prSet presAssocID="{6782119D-EB9D-4FC6-B6BB-E25F77429ACF}" presName="textNode" presStyleLbl="bgShp" presStyleIdx="2" presStyleCnt="3"/>
      <dgm:spPr/>
      <dgm:t>
        <a:bodyPr/>
        <a:lstStyle/>
        <a:p>
          <a:endParaRPr lang="ru-RU"/>
        </a:p>
      </dgm:t>
    </dgm:pt>
    <dgm:pt modelId="{D4C62D27-E7C2-4720-8DA6-B5844F510390}" type="pres">
      <dgm:prSet presAssocID="{6782119D-EB9D-4FC6-B6BB-E25F77429ACF}" presName="compChildNode" presStyleCnt="0"/>
      <dgm:spPr/>
    </dgm:pt>
    <dgm:pt modelId="{B00B5D64-3E04-4A1D-8439-F32B0E16C80C}" type="pres">
      <dgm:prSet presAssocID="{6782119D-EB9D-4FC6-B6BB-E25F77429ACF}" presName="theInnerList" presStyleCnt="0"/>
      <dgm:spPr/>
    </dgm:pt>
    <dgm:pt modelId="{E31F50E1-390F-4AD3-9FE3-9F82BB0B77B7}" type="pres">
      <dgm:prSet presAssocID="{30381C57-E2B7-4458-A211-B6886BC51579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6FE4FE-9F20-4B4F-9402-EB6570413A30}" type="pres">
      <dgm:prSet presAssocID="{30381C57-E2B7-4458-A211-B6886BC51579}" presName="aSpace2" presStyleCnt="0"/>
      <dgm:spPr/>
    </dgm:pt>
    <dgm:pt modelId="{FDC2CF22-42DE-4561-99C5-A3E5C66DD2D2}" type="pres">
      <dgm:prSet presAssocID="{0C5F807D-A4ED-4484-94E1-AEA1C45468D7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E74229-B33C-454C-B850-8AB3FEECE309}" srcId="{B747A3A0-A41B-4579-B382-3F8613287B81}" destId="{1775757F-DC02-47EB-AFAE-9A84EBA9FCBD}" srcOrd="0" destOrd="0" parTransId="{91309CC1-E1AC-4364-B307-48E45BB719AE}" sibTransId="{6CD51EE2-1581-4A2B-A15B-98FAB4BC3773}"/>
    <dgm:cxn modelId="{D5E753CD-B888-47B9-91B9-E00667C6746D}" type="presOf" srcId="{50496362-E062-4BB0-98FC-C27F7C5598FB}" destId="{1605E946-3F1D-4C18-A24D-DF5395FC07C7}" srcOrd="0" destOrd="0" presId="urn:microsoft.com/office/officeart/2005/8/layout/lProcess2"/>
    <dgm:cxn modelId="{24C5B868-B1E7-4F39-8A02-C0832EDBF646}" srcId="{6782119D-EB9D-4FC6-B6BB-E25F77429ACF}" destId="{30381C57-E2B7-4458-A211-B6886BC51579}" srcOrd="0" destOrd="0" parTransId="{8FCA3534-FBB0-4B94-86B4-EBFABF8AC143}" sibTransId="{81C089B4-4E03-4B3F-B49F-945167F2E302}"/>
    <dgm:cxn modelId="{ACF8F7B0-3B69-4A77-95A6-BBF973C04020}" type="presOf" srcId="{ACF2C063-B15E-455B-A706-53700F77EF4B}" destId="{543709E0-1881-4A7D-87D6-67CE52AFDAA4}" srcOrd="0" destOrd="0" presId="urn:microsoft.com/office/officeart/2005/8/layout/lProcess2"/>
    <dgm:cxn modelId="{8419A815-2A2C-4A82-9288-7AFC8DFB4B76}" srcId="{2C161CF0-EA87-4688-A130-E4619C1D4671}" destId="{6782119D-EB9D-4FC6-B6BB-E25F77429ACF}" srcOrd="2" destOrd="0" parTransId="{5C584FBB-2BC8-45ED-9D77-5185EF3E9C4F}" sibTransId="{40A4DC5E-4C20-49B2-9D2E-55C9F83FB802}"/>
    <dgm:cxn modelId="{22E602EC-62C5-4EEE-B2EB-05E246C8D6F2}" type="presOf" srcId="{6782119D-EB9D-4FC6-B6BB-E25F77429ACF}" destId="{BF2F6046-28DF-43BA-B7C0-DE1992CD4313}" srcOrd="0" destOrd="0" presId="urn:microsoft.com/office/officeart/2005/8/layout/lProcess2"/>
    <dgm:cxn modelId="{F0FCC682-23B4-4431-89F9-3E308ECE292F}" srcId="{6782119D-EB9D-4FC6-B6BB-E25F77429ACF}" destId="{0C5F807D-A4ED-4484-94E1-AEA1C45468D7}" srcOrd="1" destOrd="0" parTransId="{3CB2677C-FE38-4AB4-88A4-B6A8D208A32B}" sibTransId="{4E20494E-0106-4C63-BBAF-0FE2826B289A}"/>
    <dgm:cxn modelId="{F20DC915-6958-4A29-A11F-B8684D013125}" srcId="{B747A3A0-A41B-4579-B382-3F8613287B81}" destId="{F9105F19-6154-4C9D-A809-AA71EA697488}" srcOrd="2" destOrd="0" parTransId="{0AC99C4F-8BB3-4D4C-A71B-9E9316248795}" sibTransId="{A01BFB6E-4713-4D02-9232-0FEBE4FE932C}"/>
    <dgm:cxn modelId="{9A917EF3-B15C-49BF-B8E5-37C2310A73AA}" srcId="{2C161CF0-EA87-4688-A130-E4619C1D4671}" destId="{B1E54D45-B3DC-4F9C-8EB9-A95BF732C4E9}" srcOrd="0" destOrd="0" parTransId="{E75FE9D2-44F7-4211-B9C9-A4A8D30DA5EE}" sibTransId="{F6758780-430F-4D39-A81F-D187BC2F356C}"/>
    <dgm:cxn modelId="{AD7EE4F9-1D46-495F-91F1-D14D9D3322FA}" srcId="{B1E54D45-B3DC-4F9C-8EB9-A95BF732C4E9}" destId="{ACF2C063-B15E-455B-A706-53700F77EF4B}" srcOrd="2" destOrd="0" parTransId="{4E96C2F3-6074-4E58-BC9F-3128D9D58739}" sibTransId="{372184D3-00C6-4B6E-9944-326AD32FAC56}"/>
    <dgm:cxn modelId="{E05E3934-38C3-41E4-8DDB-E1CAA496E377}" srcId="{B1E54D45-B3DC-4F9C-8EB9-A95BF732C4E9}" destId="{4649AABF-F175-4BF4-A207-03CD1ACB211C}" srcOrd="0" destOrd="0" parTransId="{D84A337B-7D49-4FE3-B248-267190B19055}" sibTransId="{66D5CEAD-3161-4F00-984A-327FE877204E}"/>
    <dgm:cxn modelId="{B43EDD14-33B4-46AA-9385-A1A313411CF8}" type="presOf" srcId="{0C5F807D-A4ED-4484-94E1-AEA1C45468D7}" destId="{FDC2CF22-42DE-4561-99C5-A3E5C66DD2D2}" srcOrd="0" destOrd="0" presId="urn:microsoft.com/office/officeart/2005/8/layout/lProcess2"/>
    <dgm:cxn modelId="{889E8D2B-6572-4902-A291-CB8FB5CB8020}" type="presOf" srcId="{F9105F19-6154-4C9D-A809-AA71EA697488}" destId="{F19B86C1-692D-423E-A738-BEAEEC738FA8}" srcOrd="0" destOrd="0" presId="urn:microsoft.com/office/officeart/2005/8/layout/lProcess2"/>
    <dgm:cxn modelId="{2E9B4E31-9810-4819-ADE9-7776654AE65C}" type="presOf" srcId="{1775757F-DC02-47EB-AFAE-9A84EBA9FCBD}" destId="{2E52CC78-CD71-4998-B253-7944AEA1DAD3}" srcOrd="0" destOrd="0" presId="urn:microsoft.com/office/officeart/2005/8/layout/lProcess2"/>
    <dgm:cxn modelId="{E26AB003-D50D-4749-BE38-70901F3A810B}" type="presOf" srcId="{4649AABF-F175-4BF4-A207-03CD1ACB211C}" destId="{66FE629A-EE64-46ED-9675-240A2890CB30}" srcOrd="0" destOrd="0" presId="urn:microsoft.com/office/officeart/2005/8/layout/lProcess2"/>
    <dgm:cxn modelId="{9B7B7412-D2CD-4939-8351-E3588396F886}" srcId="{B1E54D45-B3DC-4F9C-8EB9-A95BF732C4E9}" destId="{50496362-E062-4BB0-98FC-C27F7C5598FB}" srcOrd="1" destOrd="0" parTransId="{9B984FAF-2944-4139-ACAD-1B2AADBF8784}" sibTransId="{273A1320-5B6D-4CB4-93E8-0F8DB9578AE7}"/>
    <dgm:cxn modelId="{5CBF6EDE-5798-40A5-B479-36C214D8547A}" type="presOf" srcId="{2C161CF0-EA87-4688-A130-E4619C1D4671}" destId="{85F5324B-6107-4345-91CF-20F6E6CB7469}" srcOrd="0" destOrd="0" presId="urn:microsoft.com/office/officeart/2005/8/layout/lProcess2"/>
    <dgm:cxn modelId="{B38AD8D2-FE8F-4CD5-955D-BB9DBA975449}" type="presOf" srcId="{6782119D-EB9D-4FC6-B6BB-E25F77429ACF}" destId="{6E961F8D-AC31-4863-95C3-191883256BA5}" srcOrd="1" destOrd="0" presId="urn:microsoft.com/office/officeart/2005/8/layout/lProcess2"/>
    <dgm:cxn modelId="{D1E62DEE-117B-4762-8021-6AB820CF0232}" srcId="{2C161CF0-EA87-4688-A130-E4619C1D4671}" destId="{B747A3A0-A41B-4579-B382-3F8613287B81}" srcOrd="1" destOrd="0" parTransId="{E0031D4F-49C5-43A4-A12E-8D276AD77E4B}" sibTransId="{BFE2ED45-54F9-4C27-8EAE-B02508CCD354}"/>
    <dgm:cxn modelId="{7D752564-69C9-463F-AD14-9269AF86DA1B}" type="presOf" srcId="{B1E54D45-B3DC-4F9C-8EB9-A95BF732C4E9}" destId="{B95D812C-EA64-479E-B74C-A3145A486AED}" srcOrd="1" destOrd="0" presId="urn:microsoft.com/office/officeart/2005/8/layout/lProcess2"/>
    <dgm:cxn modelId="{AE87B9CA-E426-429D-BEB2-2D722FAEA86F}" srcId="{B747A3A0-A41B-4579-B382-3F8613287B81}" destId="{F664C8F5-5059-4340-B7A8-DD84E8CF8434}" srcOrd="1" destOrd="0" parTransId="{15126D1E-A2C9-4D98-811D-CACB54E398EF}" sibTransId="{4778F776-5406-40B3-913A-DE05A2261E87}"/>
    <dgm:cxn modelId="{FEFF6237-1E76-44BF-B600-FD7631AB649C}" type="presOf" srcId="{F664C8F5-5059-4340-B7A8-DD84E8CF8434}" destId="{384A55BF-F5D7-4B9B-82C1-552464380176}" srcOrd="0" destOrd="0" presId="urn:microsoft.com/office/officeart/2005/8/layout/lProcess2"/>
    <dgm:cxn modelId="{3DA6E37C-9FC0-44F1-8742-71C19470CBCF}" type="presOf" srcId="{B747A3A0-A41B-4579-B382-3F8613287B81}" destId="{A2FBFD01-CED8-4D80-93F6-B43DBC7D1CCC}" srcOrd="1" destOrd="0" presId="urn:microsoft.com/office/officeart/2005/8/layout/lProcess2"/>
    <dgm:cxn modelId="{35198350-D84B-4FE3-97A3-44E86C3824D9}" type="presOf" srcId="{B1E54D45-B3DC-4F9C-8EB9-A95BF732C4E9}" destId="{E2C675F1-F1EE-4A42-ACF6-83DF66352D13}" srcOrd="0" destOrd="0" presId="urn:microsoft.com/office/officeart/2005/8/layout/lProcess2"/>
    <dgm:cxn modelId="{C70BEFB6-A362-490E-AC99-B76C9E306549}" type="presOf" srcId="{30381C57-E2B7-4458-A211-B6886BC51579}" destId="{E31F50E1-390F-4AD3-9FE3-9F82BB0B77B7}" srcOrd="0" destOrd="0" presId="urn:microsoft.com/office/officeart/2005/8/layout/lProcess2"/>
    <dgm:cxn modelId="{14530FFC-3FEA-4525-A80D-D948893B87F6}" type="presOf" srcId="{B747A3A0-A41B-4579-B382-3F8613287B81}" destId="{E0B19269-AD34-4763-A2C6-D9D1D3826B4A}" srcOrd="0" destOrd="0" presId="urn:microsoft.com/office/officeart/2005/8/layout/lProcess2"/>
    <dgm:cxn modelId="{173317E3-60CF-446E-B004-6C2766D9C15A}" type="presParOf" srcId="{85F5324B-6107-4345-91CF-20F6E6CB7469}" destId="{AB7CC84B-E9D0-4B5A-A3AF-7448523B6552}" srcOrd="0" destOrd="0" presId="urn:microsoft.com/office/officeart/2005/8/layout/lProcess2"/>
    <dgm:cxn modelId="{C3D7B538-5838-4A25-9E52-8932200FCAF6}" type="presParOf" srcId="{AB7CC84B-E9D0-4B5A-A3AF-7448523B6552}" destId="{E2C675F1-F1EE-4A42-ACF6-83DF66352D13}" srcOrd="0" destOrd="0" presId="urn:microsoft.com/office/officeart/2005/8/layout/lProcess2"/>
    <dgm:cxn modelId="{93AFC57C-8E4C-48F8-8E5A-09B61448C296}" type="presParOf" srcId="{AB7CC84B-E9D0-4B5A-A3AF-7448523B6552}" destId="{B95D812C-EA64-479E-B74C-A3145A486AED}" srcOrd="1" destOrd="0" presId="urn:microsoft.com/office/officeart/2005/8/layout/lProcess2"/>
    <dgm:cxn modelId="{BB22B842-9637-46A3-8BD3-413E663FB29E}" type="presParOf" srcId="{AB7CC84B-E9D0-4B5A-A3AF-7448523B6552}" destId="{1D42BA63-804A-444E-8AC4-A013482BE328}" srcOrd="2" destOrd="0" presId="urn:microsoft.com/office/officeart/2005/8/layout/lProcess2"/>
    <dgm:cxn modelId="{71CD914F-3764-45A6-89A9-813E072C9AEB}" type="presParOf" srcId="{1D42BA63-804A-444E-8AC4-A013482BE328}" destId="{318C18C2-E7BA-4EAA-9CB6-C6302758E600}" srcOrd="0" destOrd="0" presId="urn:microsoft.com/office/officeart/2005/8/layout/lProcess2"/>
    <dgm:cxn modelId="{949D76ED-F990-4EDA-B439-45A0922DCFDB}" type="presParOf" srcId="{318C18C2-E7BA-4EAA-9CB6-C6302758E600}" destId="{66FE629A-EE64-46ED-9675-240A2890CB30}" srcOrd="0" destOrd="0" presId="urn:microsoft.com/office/officeart/2005/8/layout/lProcess2"/>
    <dgm:cxn modelId="{00013082-BD20-44C7-927F-8DACD5135700}" type="presParOf" srcId="{318C18C2-E7BA-4EAA-9CB6-C6302758E600}" destId="{4812FB18-AF92-4EF7-9512-D9FCECB35851}" srcOrd="1" destOrd="0" presId="urn:microsoft.com/office/officeart/2005/8/layout/lProcess2"/>
    <dgm:cxn modelId="{D890EA76-C0D9-4755-BB92-ACE69CDDAC4E}" type="presParOf" srcId="{318C18C2-E7BA-4EAA-9CB6-C6302758E600}" destId="{1605E946-3F1D-4C18-A24D-DF5395FC07C7}" srcOrd="2" destOrd="0" presId="urn:microsoft.com/office/officeart/2005/8/layout/lProcess2"/>
    <dgm:cxn modelId="{6516184C-AC51-46CB-95E5-CADC8BA8EA09}" type="presParOf" srcId="{318C18C2-E7BA-4EAA-9CB6-C6302758E600}" destId="{66C4F800-BE62-4E18-ACD7-2D5952B7D1A1}" srcOrd="3" destOrd="0" presId="urn:microsoft.com/office/officeart/2005/8/layout/lProcess2"/>
    <dgm:cxn modelId="{73E2F9EC-CE84-413E-B513-E1F0F6FA4AE1}" type="presParOf" srcId="{318C18C2-E7BA-4EAA-9CB6-C6302758E600}" destId="{543709E0-1881-4A7D-87D6-67CE52AFDAA4}" srcOrd="4" destOrd="0" presId="urn:microsoft.com/office/officeart/2005/8/layout/lProcess2"/>
    <dgm:cxn modelId="{97EECA10-66DB-4710-9E1F-F7D37D17DB7F}" type="presParOf" srcId="{85F5324B-6107-4345-91CF-20F6E6CB7469}" destId="{9C372E68-EFAC-4AE0-9AB5-247D5F975AB6}" srcOrd="1" destOrd="0" presId="urn:microsoft.com/office/officeart/2005/8/layout/lProcess2"/>
    <dgm:cxn modelId="{FC2ECEE0-28D2-43B4-B3B0-648BBAD367BD}" type="presParOf" srcId="{85F5324B-6107-4345-91CF-20F6E6CB7469}" destId="{C5DAEA31-EA7F-4B02-B9BD-5D8D0B1D9897}" srcOrd="2" destOrd="0" presId="urn:microsoft.com/office/officeart/2005/8/layout/lProcess2"/>
    <dgm:cxn modelId="{DACA5818-C0F9-4774-8A22-58B95A7A6060}" type="presParOf" srcId="{C5DAEA31-EA7F-4B02-B9BD-5D8D0B1D9897}" destId="{E0B19269-AD34-4763-A2C6-D9D1D3826B4A}" srcOrd="0" destOrd="0" presId="urn:microsoft.com/office/officeart/2005/8/layout/lProcess2"/>
    <dgm:cxn modelId="{5F068B5B-F5A9-4FB6-AF5D-D62E0ADE3274}" type="presParOf" srcId="{C5DAEA31-EA7F-4B02-B9BD-5D8D0B1D9897}" destId="{A2FBFD01-CED8-4D80-93F6-B43DBC7D1CCC}" srcOrd="1" destOrd="0" presId="urn:microsoft.com/office/officeart/2005/8/layout/lProcess2"/>
    <dgm:cxn modelId="{9DC26B6E-005D-4DE9-A2D1-A8C7196F3616}" type="presParOf" srcId="{C5DAEA31-EA7F-4B02-B9BD-5D8D0B1D9897}" destId="{68B2DCD0-4C96-448E-962B-5284AF45FE91}" srcOrd="2" destOrd="0" presId="urn:microsoft.com/office/officeart/2005/8/layout/lProcess2"/>
    <dgm:cxn modelId="{DA4EB58B-4446-447A-B591-F29EFB1B0ADF}" type="presParOf" srcId="{68B2DCD0-4C96-448E-962B-5284AF45FE91}" destId="{A65D5C53-38E5-4B3B-88AC-9C7B260D777C}" srcOrd="0" destOrd="0" presId="urn:microsoft.com/office/officeart/2005/8/layout/lProcess2"/>
    <dgm:cxn modelId="{583B5825-7D45-4E75-AC87-E69954A51999}" type="presParOf" srcId="{A65D5C53-38E5-4B3B-88AC-9C7B260D777C}" destId="{2E52CC78-CD71-4998-B253-7944AEA1DAD3}" srcOrd="0" destOrd="0" presId="urn:microsoft.com/office/officeart/2005/8/layout/lProcess2"/>
    <dgm:cxn modelId="{1760D580-D904-41C1-9034-4B4AEE2175F5}" type="presParOf" srcId="{A65D5C53-38E5-4B3B-88AC-9C7B260D777C}" destId="{2FE22401-FA10-42AF-BD0D-1213E46CD06B}" srcOrd="1" destOrd="0" presId="urn:microsoft.com/office/officeart/2005/8/layout/lProcess2"/>
    <dgm:cxn modelId="{EFAEBF13-E547-4BBC-93CA-FB5398ACCB55}" type="presParOf" srcId="{A65D5C53-38E5-4B3B-88AC-9C7B260D777C}" destId="{384A55BF-F5D7-4B9B-82C1-552464380176}" srcOrd="2" destOrd="0" presId="urn:microsoft.com/office/officeart/2005/8/layout/lProcess2"/>
    <dgm:cxn modelId="{2C877A24-B74B-4B0E-BF78-340CE3A45D35}" type="presParOf" srcId="{A65D5C53-38E5-4B3B-88AC-9C7B260D777C}" destId="{D1D293AA-A4B7-499E-8376-C86F0FDFA06E}" srcOrd="3" destOrd="0" presId="urn:microsoft.com/office/officeart/2005/8/layout/lProcess2"/>
    <dgm:cxn modelId="{18D1D038-D826-486F-BC39-6CE5C2779B10}" type="presParOf" srcId="{A65D5C53-38E5-4B3B-88AC-9C7B260D777C}" destId="{F19B86C1-692D-423E-A738-BEAEEC738FA8}" srcOrd="4" destOrd="0" presId="urn:microsoft.com/office/officeart/2005/8/layout/lProcess2"/>
    <dgm:cxn modelId="{56FF846C-A0D5-4FA4-B5AE-8C3A0357A026}" type="presParOf" srcId="{85F5324B-6107-4345-91CF-20F6E6CB7469}" destId="{5AF2E565-B59E-4632-B64D-C319CC4E370C}" srcOrd="3" destOrd="0" presId="urn:microsoft.com/office/officeart/2005/8/layout/lProcess2"/>
    <dgm:cxn modelId="{279C93E6-5B4B-4048-A216-DEE5D2BB4977}" type="presParOf" srcId="{85F5324B-6107-4345-91CF-20F6E6CB7469}" destId="{5EE03971-F255-4E50-85A3-7B7757170394}" srcOrd="4" destOrd="0" presId="urn:microsoft.com/office/officeart/2005/8/layout/lProcess2"/>
    <dgm:cxn modelId="{2CEF165B-8AFE-4121-AC29-D498D301A117}" type="presParOf" srcId="{5EE03971-F255-4E50-85A3-7B7757170394}" destId="{BF2F6046-28DF-43BA-B7C0-DE1992CD4313}" srcOrd="0" destOrd="0" presId="urn:microsoft.com/office/officeart/2005/8/layout/lProcess2"/>
    <dgm:cxn modelId="{2C00DEB3-A948-40BD-B183-4A0DB4842C2B}" type="presParOf" srcId="{5EE03971-F255-4E50-85A3-7B7757170394}" destId="{6E961F8D-AC31-4863-95C3-191883256BA5}" srcOrd="1" destOrd="0" presId="urn:microsoft.com/office/officeart/2005/8/layout/lProcess2"/>
    <dgm:cxn modelId="{740F7D96-374C-4A50-81D9-E7F3C7191A23}" type="presParOf" srcId="{5EE03971-F255-4E50-85A3-7B7757170394}" destId="{D4C62D27-E7C2-4720-8DA6-B5844F510390}" srcOrd="2" destOrd="0" presId="urn:microsoft.com/office/officeart/2005/8/layout/lProcess2"/>
    <dgm:cxn modelId="{5E764437-8BF7-47A1-9A51-2A020DFC986D}" type="presParOf" srcId="{D4C62D27-E7C2-4720-8DA6-B5844F510390}" destId="{B00B5D64-3E04-4A1D-8439-F32B0E16C80C}" srcOrd="0" destOrd="0" presId="urn:microsoft.com/office/officeart/2005/8/layout/lProcess2"/>
    <dgm:cxn modelId="{6F524DE2-3306-492A-9D96-D70D006ABE06}" type="presParOf" srcId="{B00B5D64-3E04-4A1D-8439-F32B0E16C80C}" destId="{E31F50E1-390F-4AD3-9FE3-9F82BB0B77B7}" srcOrd="0" destOrd="0" presId="urn:microsoft.com/office/officeart/2005/8/layout/lProcess2"/>
    <dgm:cxn modelId="{484CDBB1-791E-4DAD-89AC-237045B4A6BA}" type="presParOf" srcId="{B00B5D64-3E04-4A1D-8439-F32B0E16C80C}" destId="{C46FE4FE-9F20-4B4F-9402-EB6570413A30}" srcOrd="1" destOrd="0" presId="urn:microsoft.com/office/officeart/2005/8/layout/lProcess2"/>
    <dgm:cxn modelId="{AAB14E29-048C-4C6B-B481-B4BD6585D887}" type="presParOf" srcId="{B00B5D64-3E04-4A1D-8439-F32B0E16C80C}" destId="{FDC2CF22-42DE-4561-99C5-A3E5C66DD2D2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C675F1-F1EE-4A42-ACF6-83DF66352D13}">
      <dsp:nvSpPr>
        <dsp:cNvPr id="0" name=""/>
        <dsp:cNvSpPr/>
      </dsp:nvSpPr>
      <dsp:spPr>
        <a:xfrm>
          <a:off x="11" y="0"/>
          <a:ext cx="2399680" cy="518457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Результативность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11" y="0"/>
        <a:ext cx="2399680" cy="1555372"/>
      </dsp:txXfrm>
    </dsp:sp>
    <dsp:sp modelId="{66FE629A-EE64-46ED-9675-240A2890CB30}">
      <dsp:nvSpPr>
        <dsp:cNvPr id="0" name=""/>
        <dsp:cNvSpPr/>
      </dsp:nvSpPr>
      <dsp:spPr>
        <a:xfrm>
          <a:off x="267940" y="1504913"/>
          <a:ext cx="1919744" cy="10218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ООО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«Родина»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67940" y="1504913"/>
        <a:ext cx="1919744" cy="1021852"/>
      </dsp:txXfrm>
    </dsp:sp>
    <dsp:sp modelId="{1605E946-3F1D-4C18-A24D-DF5395FC07C7}">
      <dsp:nvSpPr>
        <dsp:cNvPr id="0" name=""/>
        <dsp:cNvSpPr/>
      </dsp:nvSpPr>
      <dsp:spPr>
        <a:xfrm>
          <a:off x="241284" y="2736300"/>
          <a:ext cx="1918957" cy="10081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СПК –колхоз «Заря»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41284" y="2736300"/>
        <a:ext cx="1918957" cy="1008118"/>
      </dsp:txXfrm>
    </dsp:sp>
    <dsp:sp modelId="{543709E0-1881-4A7D-87D6-67CE52AFDAA4}">
      <dsp:nvSpPr>
        <dsp:cNvPr id="0" name=""/>
        <dsp:cNvSpPr/>
      </dsp:nvSpPr>
      <dsp:spPr>
        <a:xfrm>
          <a:off x="240891" y="3901627"/>
          <a:ext cx="1919744" cy="10218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latin typeface="Arial" pitchFamily="34" charset="0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latin typeface="Arial" pitchFamily="34" charset="0"/>
            <a:cs typeface="Arial" pitchFamily="34" charset="0"/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ООО «Россия» ООО «</a:t>
          </a:r>
          <a:r>
            <a:rPr lang="ru-RU" sz="2000" kern="1200" dirty="0" err="1" smtClean="0">
              <a:latin typeface="Arial" pitchFamily="34" charset="0"/>
              <a:cs typeface="Arial" pitchFamily="34" charset="0"/>
            </a:rPr>
            <a:t>ВерА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>
        <a:off x="240891" y="3901627"/>
        <a:ext cx="1919744" cy="1021852"/>
      </dsp:txXfrm>
    </dsp:sp>
    <dsp:sp modelId="{E0B19269-AD34-4763-A2C6-D9D1D3826B4A}">
      <dsp:nvSpPr>
        <dsp:cNvPr id="0" name=""/>
        <dsp:cNvSpPr/>
      </dsp:nvSpPr>
      <dsp:spPr>
        <a:xfrm>
          <a:off x="2580579" y="0"/>
          <a:ext cx="2399680" cy="518457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Выручка на 1 работающего </a:t>
          </a:r>
          <a:endParaRPr lang="ru-RU" sz="1900" b="1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2580579" y="0"/>
        <a:ext cx="2399680" cy="1555372"/>
      </dsp:txXfrm>
    </dsp:sp>
    <dsp:sp modelId="{2E52CC78-CD71-4998-B253-7944AEA1DAD3}">
      <dsp:nvSpPr>
        <dsp:cNvPr id="0" name=""/>
        <dsp:cNvSpPr/>
      </dsp:nvSpPr>
      <dsp:spPr>
        <a:xfrm>
          <a:off x="2808309" y="1556849"/>
          <a:ext cx="1944221" cy="10265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ООО «</a:t>
          </a:r>
          <a:r>
            <a:rPr lang="ru-RU" sz="2000" kern="1200" dirty="0" err="1" smtClean="0">
              <a:latin typeface="Arial" pitchFamily="34" charset="0"/>
              <a:cs typeface="Arial" pitchFamily="34" charset="0"/>
            </a:rPr>
            <a:t>Сельфон</a:t>
          </a:r>
          <a:r>
            <a:rPr lang="ru-RU" sz="2000" kern="1200" dirty="0" smtClean="0">
              <a:latin typeface="Arial" pitchFamily="34" charset="0"/>
              <a:cs typeface="Arial" pitchFamily="34" charset="0"/>
            </a:rPr>
            <a:t>»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808309" y="1556849"/>
        <a:ext cx="1944221" cy="1026539"/>
      </dsp:txXfrm>
    </dsp:sp>
    <dsp:sp modelId="{384A55BF-F5D7-4B9B-82C1-552464380176}">
      <dsp:nvSpPr>
        <dsp:cNvPr id="0" name=""/>
        <dsp:cNvSpPr/>
      </dsp:nvSpPr>
      <dsp:spPr>
        <a:xfrm>
          <a:off x="2808309" y="2722623"/>
          <a:ext cx="1944221" cy="10733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ООО «Исток»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808309" y="2722623"/>
        <a:ext cx="1944221" cy="1073392"/>
      </dsp:txXfrm>
    </dsp:sp>
    <dsp:sp modelId="{F19B86C1-692D-423E-A738-BEAEEC738FA8}">
      <dsp:nvSpPr>
        <dsp:cNvPr id="0" name=""/>
        <dsp:cNvSpPr/>
      </dsp:nvSpPr>
      <dsp:spPr>
        <a:xfrm>
          <a:off x="2808309" y="3935250"/>
          <a:ext cx="1944221" cy="9886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ООО «Россия»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ООО «</a:t>
          </a:r>
          <a:r>
            <a:rPr lang="ru-RU" sz="2000" kern="1200" dirty="0" err="1" smtClean="0">
              <a:latin typeface="Arial" pitchFamily="34" charset="0"/>
              <a:cs typeface="Arial" pitchFamily="34" charset="0"/>
            </a:rPr>
            <a:t>ВерА</a:t>
          </a:r>
          <a:r>
            <a:rPr lang="ru-RU" sz="2000" kern="1200" dirty="0" smtClean="0">
              <a:latin typeface="Arial" pitchFamily="34" charset="0"/>
              <a:cs typeface="Arial" pitchFamily="34" charset="0"/>
            </a:rPr>
            <a:t>»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2808309" y="3935250"/>
        <a:ext cx="1944221" cy="988619"/>
      </dsp:txXfrm>
    </dsp:sp>
    <dsp:sp modelId="{BF2F6046-28DF-43BA-B7C0-DE1992CD4313}">
      <dsp:nvSpPr>
        <dsp:cNvPr id="0" name=""/>
        <dsp:cNvSpPr/>
      </dsp:nvSpPr>
      <dsp:spPr>
        <a:xfrm>
          <a:off x="5160236" y="0"/>
          <a:ext cx="2399680" cy="518457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По рентабельности производства</a:t>
          </a:r>
          <a:endParaRPr lang="ru-RU" sz="1900" b="1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5160236" y="0"/>
        <a:ext cx="2399680" cy="1555372"/>
      </dsp:txXfrm>
    </dsp:sp>
    <dsp:sp modelId="{E31F50E1-390F-4AD3-9FE3-9F82BB0B77B7}">
      <dsp:nvSpPr>
        <dsp:cNvPr id="0" name=""/>
        <dsp:cNvSpPr/>
      </dsp:nvSpPr>
      <dsp:spPr>
        <a:xfrm>
          <a:off x="5400204" y="1556891"/>
          <a:ext cx="1919744" cy="15632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err="1" smtClean="0">
              <a:latin typeface="Arial" pitchFamily="34" charset="0"/>
              <a:cs typeface="Arial" pitchFamily="34" charset="0"/>
            </a:rPr>
            <a:t>СПК-колхоз</a:t>
          </a:r>
          <a:r>
            <a:rPr lang="ru-RU" sz="2000" kern="1200" dirty="0" smtClean="0">
              <a:latin typeface="Arial" pitchFamily="34" charset="0"/>
              <a:cs typeface="Arial" pitchFamily="34" charset="0"/>
            </a:rPr>
            <a:t> «Заря»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5400204" y="1556891"/>
        <a:ext cx="1919744" cy="1563220"/>
      </dsp:txXfrm>
    </dsp:sp>
    <dsp:sp modelId="{FDC2CF22-42DE-4561-99C5-A3E5C66DD2D2}">
      <dsp:nvSpPr>
        <dsp:cNvPr id="0" name=""/>
        <dsp:cNvSpPr/>
      </dsp:nvSpPr>
      <dsp:spPr>
        <a:xfrm>
          <a:off x="5400204" y="3360607"/>
          <a:ext cx="1919744" cy="15632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>
              <a:latin typeface="Arial" pitchFamily="34" charset="0"/>
              <a:cs typeface="Arial" pitchFamily="34" charset="0"/>
            </a:rPr>
            <a:t>ООО «Родина»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5400204" y="3360607"/>
        <a:ext cx="1919744" cy="15632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0.40476</cdr:x>
      <cdr:y>0.17647</cdr:y>
    </cdr:from>
    <cdr:to>
      <cdr:x>0.53812</cdr:x>
      <cdr:y>0.26471</cdr:y>
    </cdr:to>
    <cdr:sp macro="" textlink="">
      <cdr:nvSpPr>
        <cdr:cNvPr id="4097" name="Text Box 102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224136" y="432048"/>
          <a:ext cx="403324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square" lIns="36576" tIns="27432" rIns="36576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8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43217</a:t>
          </a:r>
        </a:p>
      </cdr:txBody>
    </cdr:sp>
  </cdr:relSizeAnchor>
  <cdr:relSizeAnchor xmlns:cdr="http://schemas.openxmlformats.org/drawingml/2006/chartDrawing">
    <cdr:from>
      <cdr:x>0.16667</cdr:x>
      <cdr:y>0.17647</cdr:y>
    </cdr:from>
    <cdr:to>
      <cdr:x>0.306</cdr:x>
      <cdr:y>0.28275</cdr:y>
    </cdr:to>
    <cdr:sp macro="" textlink="">
      <cdr:nvSpPr>
        <cdr:cNvPr id="4098" name="Text Box 102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04056" y="432048"/>
          <a:ext cx="421391" cy="26020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square" lIns="36576" tIns="27432" rIns="36576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8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40829</a:t>
          </a:r>
        </a:p>
      </cdr:txBody>
    </cdr:sp>
  </cdr:relSizeAnchor>
  <cdr:relSizeAnchor xmlns:cdr="http://schemas.openxmlformats.org/drawingml/2006/chartDrawing">
    <cdr:from>
      <cdr:x>0.28575</cdr:x>
      <cdr:y>0.1945</cdr:y>
    </cdr:from>
    <cdr:to>
      <cdr:x>0.42857</cdr:x>
      <cdr:y>0.26471</cdr:y>
    </cdr:to>
    <cdr:sp macro="" textlink="">
      <cdr:nvSpPr>
        <cdr:cNvPr id="4099" name="Text Box 102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864204" y="476189"/>
          <a:ext cx="431940" cy="17188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square" lIns="36576" tIns="27432" rIns="36576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8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40908</a:t>
          </a:r>
        </a:p>
      </cdr:txBody>
    </cdr:sp>
  </cdr:relSizeAnchor>
  <cdr:relSizeAnchor xmlns:cdr="http://schemas.openxmlformats.org/drawingml/2006/chartDrawing">
    <cdr:from>
      <cdr:x>0.515</cdr:x>
      <cdr:y>0.20588</cdr:y>
    </cdr:from>
    <cdr:to>
      <cdr:x>0.64286</cdr:x>
      <cdr:y>0.26471</cdr:y>
    </cdr:to>
    <cdr:sp macro="" textlink="">
      <cdr:nvSpPr>
        <cdr:cNvPr id="4100" name="Text Box 102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557533" y="504056"/>
          <a:ext cx="386684" cy="14401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square" lIns="36576" tIns="27432" rIns="36576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8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44748</a:t>
          </a:r>
        </a:p>
      </cdr:txBody>
    </cdr:sp>
  </cdr:relSizeAnchor>
  <cdr:relSizeAnchor xmlns:cdr="http://schemas.openxmlformats.org/drawingml/2006/chartDrawing">
    <cdr:from>
      <cdr:x>0.68925</cdr:x>
      <cdr:y>0.17647</cdr:y>
    </cdr:from>
    <cdr:to>
      <cdr:x>0.92857</cdr:x>
      <cdr:y>0.26471</cdr:y>
    </cdr:to>
    <cdr:sp macro="" textlink="">
      <cdr:nvSpPr>
        <cdr:cNvPr id="4101" name="Text Box 102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084524" y="432048"/>
          <a:ext cx="723788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square" lIns="36576" tIns="27432" rIns="36576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8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46511</a:t>
          </a:r>
        </a:p>
      </cdr:txBody>
    </cdr:sp>
  </cdr:relSizeAnchor>
  <cdr:relSizeAnchor xmlns:cdr="http://schemas.openxmlformats.org/drawingml/2006/chartDrawing">
    <cdr:from>
      <cdr:x>0.6255</cdr:x>
      <cdr:y>0.16725</cdr:y>
    </cdr:from>
    <cdr:to>
      <cdr:x>0.6255</cdr:x>
      <cdr:y>0.16725</cdr:y>
    </cdr:to>
    <cdr:sp macro="" textlink="">
      <cdr:nvSpPr>
        <cdr:cNvPr id="4102" name="Text Box 1030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199157" y="929080"/>
          <a:ext cx="0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45551</a:t>
          </a:r>
        </a:p>
      </cdr:txBody>
    </cdr:sp>
  </cdr:relSizeAnchor>
  <cdr:relSizeAnchor xmlns:cdr="http://schemas.openxmlformats.org/drawingml/2006/chartDrawing">
    <cdr:from>
      <cdr:x>0.62625</cdr:x>
      <cdr:y>0.17647</cdr:y>
    </cdr:from>
    <cdr:to>
      <cdr:x>0.7381</cdr:x>
      <cdr:y>0.26471</cdr:y>
    </cdr:to>
    <cdr:sp macro="" textlink="">
      <cdr:nvSpPr>
        <cdr:cNvPr id="4103" name="Text Box 103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893990" y="432048"/>
          <a:ext cx="338258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8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45551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B0DD5-873A-474B-8BFA-5AD80CB4DC52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2900A-5ECB-4623-904D-F4828A2FC0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C:\Documents and Settings\Администратор\Рабочий стол\СТЕЛ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564904"/>
            <a:ext cx="2245507" cy="30963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15616" y="116632"/>
            <a:ext cx="76328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Отчет Главы муниципального образования «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район» о результатах своей деятельности по руководству Советом депутатов МО «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район» и социально-экономической ситуации в районе в 2015 году </a:t>
            </a:r>
          </a:p>
          <a:p>
            <a:endParaRPr lang="ru-RU" dirty="0"/>
          </a:p>
        </p:txBody>
      </p:sp>
      <p:pic>
        <p:nvPicPr>
          <p:cNvPr id="21508" name="Picture 4" descr="C:\Documents and Settings\Администратор\Рабочий стол\DSC_0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916832"/>
            <a:ext cx="2607567" cy="1728192"/>
          </a:xfrm>
          <a:prstGeom prst="rect">
            <a:avLst/>
          </a:prstGeom>
          <a:noFill/>
        </p:spPr>
      </p:pic>
      <p:pic>
        <p:nvPicPr>
          <p:cNvPr id="21509" name="Picture 5" descr="C:\Documents and Settings\Администратор\Рабочий стол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437112"/>
            <a:ext cx="4093323" cy="1296144"/>
          </a:xfrm>
          <a:prstGeom prst="rect">
            <a:avLst/>
          </a:prstGeom>
          <a:noFill/>
        </p:spPr>
      </p:pic>
      <p:pic>
        <p:nvPicPr>
          <p:cNvPr id="6146" name="Picture 2" descr="\\Server2\приемная\Тамара\Без имени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484784"/>
            <a:ext cx="2757068" cy="28868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3768" y="332656"/>
            <a:ext cx="5688632" cy="523220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Потребительский рынок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Documents and Settings\Администратор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645024"/>
            <a:ext cx="3117444" cy="1872208"/>
          </a:xfrm>
          <a:prstGeom prst="rect">
            <a:avLst/>
          </a:prstGeom>
          <a:noFill/>
        </p:spPr>
      </p:pic>
      <p:pic>
        <p:nvPicPr>
          <p:cNvPr id="6147" name="Picture 3" descr="C:\Documents and Settings\Администратор\Рабочий стол\4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052736"/>
            <a:ext cx="3672408" cy="459051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292080" y="1052736"/>
            <a:ext cx="3384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Товарооборот составил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1 млрд. 669 млн. рублей</a:t>
            </a:r>
          </a:p>
          <a:p>
            <a:pPr algn="ctr"/>
            <a:endParaRPr lang="ru-RU" sz="20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гнутая вниз стрелка 14"/>
          <p:cNvSpPr/>
          <p:nvPr/>
        </p:nvSpPr>
        <p:spPr>
          <a:xfrm rot="21050387">
            <a:off x="4348705" y="2390907"/>
            <a:ext cx="1584176" cy="720080"/>
          </a:xfrm>
          <a:prstGeom prst="curvedUpArrow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68144" y="1772816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8 место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среди районов по доле 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в общем объеме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940152" y="1772816"/>
            <a:ext cx="2664296" cy="100811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Нашивка 17"/>
          <p:cNvSpPr/>
          <p:nvPr/>
        </p:nvSpPr>
        <p:spPr>
          <a:xfrm rot="16200000">
            <a:off x="6808191" y="3353049"/>
            <a:ext cx="584905" cy="736806"/>
          </a:xfrm>
          <a:prstGeom prst="chevron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Трапеция 18"/>
          <p:cNvSpPr/>
          <p:nvPr/>
        </p:nvSpPr>
        <p:spPr>
          <a:xfrm>
            <a:off x="5796136" y="2924944"/>
            <a:ext cx="2880320" cy="504056"/>
          </a:xfrm>
          <a:prstGeom prst="trapezoid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228184" y="299695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93 млн. руб.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:\Documents and Settings\Администратор\Рабочий стол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88640"/>
            <a:ext cx="3255431" cy="2160240"/>
          </a:xfrm>
          <a:prstGeom prst="rect">
            <a:avLst/>
          </a:prstGeom>
          <a:noFill/>
        </p:spPr>
      </p:pic>
      <p:pic>
        <p:nvPicPr>
          <p:cNvPr id="7171" name="Picture 3" descr="C:\Documents and Settings\Администратор\Рабочий стол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284984"/>
            <a:ext cx="3569923" cy="2376264"/>
          </a:xfrm>
          <a:prstGeom prst="rect">
            <a:avLst/>
          </a:prstGeom>
          <a:noFill/>
        </p:spPr>
      </p:pic>
      <p:pic>
        <p:nvPicPr>
          <p:cNvPr id="7175" name="Picture 7" descr="C:\Documents and Settings\Администратор\Рабочий стол\arenda_magazina_u_dom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284984"/>
            <a:ext cx="3168352" cy="2376264"/>
          </a:xfrm>
          <a:prstGeom prst="rect">
            <a:avLst/>
          </a:prstGeom>
          <a:noFill/>
        </p:spPr>
      </p:pic>
      <p:pic>
        <p:nvPicPr>
          <p:cNvPr id="14" name="Picture 2" descr="\\Server2\приемная\Тамара\Без имени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188640"/>
            <a:ext cx="2757068" cy="288684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331640" y="83671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 -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14 тыс. кв. м.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43808" y="2492896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Торговых объектов – 131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Платных и бытовых услуг – 22,8 млн. руб.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C:\Documents and Settings\Администратор\Рабочий стол\откр.дороги с Соловьевым А.В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8640"/>
            <a:ext cx="3567964" cy="2376264"/>
          </a:xfrm>
          <a:prstGeom prst="rect">
            <a:avLst/>
          </a:prstGeom>
          <a:noFill/>
        </p:spPr>
      </p:pic>
      <p:pic>
        <p:nvPicPr>
          <p:cNvPr id="21509" name="Picture 5" descr="C:\Documents and Settings\Администратор\Рабочий стол\залесн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980728"/>
            <a:ext cx="2022671" cy="2448272"/>
          </a:xfrm>
          <a:prstGeom prst="rect">
            <a:avLst/>
          </a:prstGeom>
          <a:noFill/>
        </p:spPr>
      </p:pic>
      <p:pic>
        <p:nvPicPr>
          <p:cNvPr id="21510" name="Picture 6" descr="C:\Documents and Settings\Администратор\Рабочий стол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501008"/>
            <a:ext cx="2952328" cy="221424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164288" y="414908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43608" y="2636912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Открытие автодороги Старые </a:t>
            </a:r>
            <a:r>
              <a:rPr lang="ru-RU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Юбери</a:t>
            </a: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– федеральная дорога М7</a:t>
            </a:r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4288" y="1196752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Открытие автодороги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 Можга - Залесный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2040" y="116632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Общий объем за год составил </a:t>
            </a: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550 млн. руб. </a:t>
            </a:r>
            <a:endParaRPr lang="ru-RU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3645024"/>
            <a:ext cx="4392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Общий объем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инвестиций составил 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более </a:t>
            </a: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250 млн. рублей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10" name="Picture 2" descr="C:\Documents and Settings\Администратор\Рабочий стол\са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1" y="404665"/>
            <a:ext cx="3168352" cy="2376264"/>
          </a:xfrm>
          <a:prstGeom prst="rect">
            <a:avLst/>
          </a:prstGeom>
          <a:noFill/>
        </p:spPr>
      </p:pic>
      <p:pic>
        <p:nvPicPr>
          <p:cNvPr id="12" name="Рисунок 11" descr="IMG_355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140968"/>
            <a:ext cx="3240360" cy="2520280"/>
          </a:xfrm>
          <a:prstGeom prst="rect">
            <a:avLst/>
          </a:prstGeom>
          <a:noFill/>
        </p:spPr>
      </p:pic>
      <p:pic>
        <p:nvPicPr>
          <p:cNvPr id="14" name="Рисунок 13" descr="IMG_355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212976"/>
            <a:ext cx="3456384" cy="2520280"/>
          </a:xfrm>
          <a:prstGeom prst="rect">
            <a:avLst/>
          </a:prstGeom>
          <a:noFill/>
        </p:spPr>
      </p:pic>
      <p:pic>
        <p:nvPicPr>
          <p:cNvPr id="8195" name="Picture 3" descr="C:\Documents and Settings\Администратор\Рабочий стол\школ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404664"/>
            <a:ext cx="3181294" cy="237626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043608" y="2708920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Большепудгинский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детский сад – здание </a:t>
            </a:r>
            <a:r>
              <a:rPr lang="ru-RU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Большепдугинская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школа 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9218" name="Picture 2" descr="\\Server2\приемная\Тамара\Мельниково\DSC015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8641"/>
            <a:ext cx="3816424" cy="2664296"/>
          </a:xfrm>
          <a:prstGeom prst="rect">
            <a:avLst/>
          </a:prstGeom>
          <a:noFill/>
        </p:spPr>
      </p:pic>
      <p:pic>
        <p:nvPicPr>
          <p:cNvPr id="17409" name="Picture 1" descr="C:\Documents and Settings\Администратор\Рабочий стол\газ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24944"/>
            <a:ext cx="3888432" cy="2664296"/>
          </a:xfrm>
          <a:prstGeom prst="rect">
            <a:avLst/>
          </a:prstGeom>
          <a:noFill/>
        </p:spPr>
      </p:pic>
      <p:pic>
        <p:nvPicPr>
          <p:cNvPr id="3" name="Picture 2" descr="\\Server2\приемная\Тамара\д. мельниково\e650823af4718838b89dd402928791a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700808"/>
            <a:ext cx="3048000" cy="406558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076056" y="188640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Торжественное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мероприятие, посвященное запуску межпосёлкового газопровода 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6064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043608" y="141948"/>
            <a:ext cx="777686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Unicode MS" pitchFamily="34" charset="-128"/>
                <a:cs typeface="Arial" pitchFamily="34" charset="0"/>
              </a:rPr>
              <a:t>Наименование инвестиционного проекта: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Unicode MS" pitchFamily="34" charset="-128"/>
                <a:cs typeface="Arial" pitchFamily="34" charset="0"/>
              </a:rPr>
              <a:t>«Птицеводческий комплекс по выращиванию, убою и переработке мяса индейки на 6000 тонн живого веса в год».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Unicode MS" pitchFamily="34" charset="-128"/>
                <a:cs typeface="Arial" pitchFamily="34" charset="0"/>
              </a:rPr>
              <a:t>      Цель проекта: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Arial Unicode MS" pitchFamily="34" charset="-128"/>
                <a:cs typeface="Arial" pitchFamily="34" charset="0"/>
              </a:rPr>
              <a:t> Создание комплекса по выращиванию и откорму индейки на 6000 тонн в год живого веса, включающего в себя зону выращивания и откорма, цех убоя, комбикормовый завод, инкубатор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C:\Documents and Settings\Администратор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005064"/>
            <a:ext cx="2593910" cy="1728192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/>
          <a:srcRect l="17750" t="19925" r="5250" b="12074"/>
          <a:stretch/>
        </p:blipFill>
        <p:spPr>
          <a:xfrm>
            <a:off x="1331640" y="1916832"/>
            <a:ext cx="2891328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6" descr="DSC_91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4005064"/>
            <a:ext cx="2448967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C:\Documents and Settings\Администратор\Рабочий стол\DSC_99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3" y="1988840"/>
            <a:ext cx="4477546" cy="1872208"/>
          </a:xfrm>
          <a:prstGeom prst="rect">
            <a:avLst/>
          </a:prstGeom>
          <a:noFill/>
        </p:spPr>
      </p:pic>
      <p:pic>
        <p:nvPicPr>
          <p:cNvPr id="23559" name="Picture 7" descr="C:\Documents and Settings\Администратор\Рабочий стол\Изображение 0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4005064"/>
            <a:ext cx="2741905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/>
            <a:fld id="{1B5C6901-ADED-476E-8874-4C12D2CCCB68}" type="slidenum">
              <a:rPr lang="ru-RU" altLang="ru-RU" sz="1300"/>
              <a:pPr algn="r"/>
              <a:t>16</a:t>
            </a:fld>
            <a:endParaRPr lang="ru-RU" altLang="ru-RU" sz="1300"/>
          </a:p>
        </p:txBody>
      </p:sp>
      <p:sp>
        <p:nvSpPr>
          <p:cNvPr id="19046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260350"/>
            <a:ext cx="8229600" cy="830997"/>
          </a:xfrm>
          <a:ln/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Среднемесячная зарплата на 1 работника</a:t>
            </a:r>
            <a:br>
              <a:rPr lang="ru-RU" alt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(без учета газовиков)</a:t>
            </a:r>
          </a:p>
        </p:txBody>
      </p:sp>
      <p:graphicFrame>
        <p:nvGraphicFramePr>
          <p:cNvPr id="190468" name="Object 5"/>
          <p:cNvGraphicFramePr>
            <a:graphicFrameLocks noChangeAspect="1"/>
          </p:cNvGraphicFramePr>
          <p:nvPr/>
        </p:nvGraphicFramePr>
        <p:xfrm>
          <a:off x="1115616" y="2924944"/>
          <a:ext cx="1368425" cy="2346325"/>
        </p:xfrm>
        <a:graphic>
          <a:graphicData uri="http://schemas.openxmlformats.org/presentationml/2006/ole">
            <p:oleObj spid="_x0000_s11266" name="Точечный рисунок" r:id="rId3" imgW="1009791" imgH="1219370" progId="PBrush">
              <p:embed/>
            </p:oleObj>
          </a:graphicData>
        </a:graphic>
      </p:graphicFrame>
      <p:graphicFrame>
        <p:nvGraphicFramePr>
          <p:cNvPr id="190469" name="Object 6"/>
          <p:cNvGraphicFramePr>
            <a:graphicFrameLocks noChangeAspect="1"/>
          </p:cNvGraphicFramePr>
          <p:nvPr/>
        </p:nvGraphicFramePr>
        <p:xfrm>
          <a:off x="3275856" y="2132856"/>
          <a:ext cx="1620837" cy="3181350"/>
        </p:xfrm>
        <a:graphic>
          <a:graphicData uri="http://schemas.openxmlformats.org/presentationml/2006/ole">
            <p:oleObj spid="_x0000_s11267" name="Точечный рисунок" r:id="rId4" imgW="1009791" imgH="1219370" progId="PBrush">
              <p:embed/>
            </p:oleObj>
          </a:graphicData>
        </a:graphic>
      </p:graphicFrame>
      <p:sp>
        <p:nvSpPr>
          <p:cNvPr id="190470" name="Text Box 7"/>
          <p:cNvSpPr txBox="1">
            <a:spLocks noChangeArrowheads="1"/>
          </p:cNvSpPr>
          <p:nvPr/>
        </p:nvSpPr>
        <p:spPr bwMode="auto">
          <a:xfrm>
            <a:off x="971600" y="2204864"/>
            <a:ext cx="21590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000" b="1" dirty="0">
                <a:solidFill>
                  <a:srgbClr val="FF0000"/>
                </a:solidFill>
                <a:latin typeface="Arial" charset="0"/>
              </a:rPr>
              <a:t>15195 руб.</a:t>
            </a:r>
          </a:p>
        </p:txBody>
      </p:sp>
      <p:sp>
        <p:nvSpPr>
          <p:cNvPr id="190471" name="Text Box 8"/>
          <p:cNvSpPr txBox="1">
            <a:spLocks noChangeArrowheads="1"/>
          </p:cNvSpPr>
          <p:nvPr/>
        </p:nvSpPr>
        <p:spPr bwMode="auto">
          <a:xfrm>
            <a:off x="2700338" y="1484313"/>
            <a:ext cx="24860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000" b="1" dirty="0">
                <a:solidFill>
                  <a:srgbClr val="FF0000"/>
                </a:solidFill>
                <a:latin typeface="Arial" charset="0"/>
              </a:rPr>
              <a:t>16600 руб.</a:t>
            </a:r>
          </a:p>
        </p:txBody>
      </p:sp>
      <p:sp>
        <p:nvSpPr>
          <p:cNvPr id="190472" name="Text Box 9"/>
          <p:cNvSpPr txBox="1">
            <a:spLocks noChangeArrowheads="1"/>
          </p:cNvSpPr>
          <p:nvPr/>
        </p:nvSpPr>
        <p:spPr bwMode="auto">
          <a:xfrm>
            <a:off x="1043608" y="5445224"/>
            <a:ext cx="187166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900" dirty="0">
                <a:solidFill>
                  <a:srgbClr val="0070C0"/>
                </a:solidFill>
                <a:latin typeface="Arial" charset="0"/>
              </a:rPr>
              <a:t>2014 г.</a:t>
            </a:r>
          </a:p>
        </p:txBody>
      </p:sp>
      <p:sp>
        <p:nvSpPr>
          <p:cNvPr id="190473" name="Text Box 10"/>
          <p:cNvSpPr txBox="1">
            <a:spLocks noChangeArrowheads="1"/>
          </p:cNvSpPr>
          <p:nvPr/>
        </p:nvSpPr>
        <p:spPr bwMode="auto">
          <a:xfrm>
            <a:off x="2987824" y="5445224"/>
            <a:ext cx="18732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900" dirty="0">
                <a:solidFill>
                  <a:srgbClr val="0070C0"/>
                </a:solidFill>
                <a:latin typeface="Arial" charset="0"/>
              </a:rPr>
              <a:t>2015 г.</a:t>
            </a:r>
          </a:p>
        </p:txBody>
      </p:sp>
      <p:sp>
        <p:nvSpPr>
          <p:cNvPr id="190474" name="Line 11"/>
          <p:cNvSpPr>
            <a:spLocks noChangeShapeType="1"/>
          </p:cNvSpPr>
          <p:nvPr/>
        </p:nvSpPr>
        <p:spPr bwMode="auto">
          <a:xfrm flipV="1">
            <a:off x="1547664" y="3429000"/>
            <a:ext cx="3133725" cy="719138"/>
          </a:xfrm>
          <a:prstGeom prst="line">
            <a:avLst/>
          </a:prstGeom>
          <a:noFill/>
          <a:ln w="311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0475" name="Text Box 12"/>
          <p:cNvSpPr txBox="1">
            <a:spLocks noChangeArrowheads="1"/>
          </p:cNvSpPr>
          <p:nvPr/>
        </p:nvSpPr>
        <p:spPr bwMode="auto">
          <a:xfrm rot="20758411">
            <a:off x="2091667" y="3067098"/>
            <a:ext cx="1436573" cy="61555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400" b="1" dirty="0">
                <a:solidFill>
                  <a:srgbClr val="00B0F0"/>
                </a:solidFill>
                <a:latin typeface="Arial" charset="0"/>
              </a:rPr>
              <a:t>108 %</a:t>
            </a:r>
          </a:p>
        </p:txBody>
      </p:sp>
      <p:sp>
        <p:nvSpPr>
          <p:cNvPr id="190476" name="Text Box 22"/>
          <p:cNvSpPr txBox="1">
            <a:spLocks noChangeArrowheads="1"/>
          </p:cNvSpPr>
          <p:nvPr/>
        </p:nvSpPr>
        <p:spPr bwMode="auto">
          <a:xfrm>
            <a:off x="6372225" y="4581525"/>
            <a:ext cx="2520950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0">
            <a:spAutoFit/>
          </a:bodyPr>
          <a:lstStyle/>
          <a:p>
            <a:pPr marL="762000" indent="-762000">
              <a:spcBef>
                <a:spcPct val="50000"/>
              </a:spcBef>
            </a:pPr>
            <a:endParaRPr lang="ru-RU" altLang="ru-RU" sz="1300" i="1" u="sng">
              <a:solidFill>
                <a:schemeClr val="tx2"/>
              </a:solidFill>
              <a:latin typeface="Arial" charset="0"/>
            </a:endParaRPr>
          </a:p>
        </p:txBody>
      </p:sp>
      <p:graphicFrame>
        <p:nvGraphicFramePr>
          <p:cNvPr id="190488" name="Group 24"/>
          <p:cNvGraphicFramePr>
            <a:graphicFrameLocks noGrp="1"/>
          </p:cNvGraphicFramePr>
          <p:nvPr/>
        </p:nvGraphicFramePr>
        <p:xfrm>
          <a:off x="5003800" y="1340768"/>
          <a:ext cx="3889375" cy="4748579"/>
        </p:xfrm>
        <a:graphic>
          <a:graphicData uri="http://schemas.openxmlformats.org/drawingml/2006/table">
            <a:tbl>
              <a:tblPr/>
              <a:tblGrid>
                <a:gridCol w="3889375"/>
              </a:tblGrid>
              <a:tr h="4748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сельское хозяйство   15388 рублей (+ 8,2 %);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образование 17848 руб. (+ 9,0 %);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здравоохранение 18878 руб. (+ 8,1%) 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газовики 44738 руб.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(+ 5,6 %) 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6" marR="91446" marT="45727" marB="4572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175196"/>
            <a:ext cx="7704856" cy="589508"/>
          </a:xfrm>
        </p:spPr>
        <p:txBody>
          <a:bodyPr>
            <a:noAutofit/>
          </a:bodyPr>
          <a:lstStyle/>
          <a:p>
            <a:r>
              <a:rPr lang="ru-RU" alt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Демографические показатели </a:t>
            </a:r>
            <a:r>
              <a:rPr lang="ru-RU" altLang="ru-RU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Можгинского</a:t>
            </a:r>
            <a:r>
              <a:rPr lang="ru-RU" alt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района, чел.</a:t>
            </a:r>
            <a:endParaRPr lang="ru-RU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149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 t="13895"/>
          <a:stretch>
            <a:fillRect/>
          </a:stretch>
        </p:blipFill>
        <p:spPr>
          <a:xfrm>
            <a:off x="1259633" y="1052736"/>
            <a:ext cx="7387924" cy="4656984"/>
          </a:xfrm>
          <a:noFill/>
          <a:ln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G:\DCIM\100NIKON\DSCN16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764704"/>
            <a:ext cx="2618778" cy="1800200"/>
          </a:xfrm>
          <a:prstGeom prst="rect">
            <a:avLst/>
          </a:prstGeom>
          <a:noFill/>
        </p:spPr>
      </p:pic>
      <p:pic>
        <p:nvPicPr>
          <p:cNvPr id="31746" name="Picture 2" descr="Больница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764704"/>
            <a:ext cx="267694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83768" y="188640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Здравоохранение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7" name="Picture 3" descr="C:\Documents and Settings\Администратор\Рабочий стол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212976"/>
            <a:ext cx="2664296" cy="1998222"/>
          </a:xfrm>
          <a:prstGeom prst="rect">
            <a:avLst/>
          </a:prstGeom>
          <a:noFill/>
        </p:spPr>
      </p:pic>
      <p:pic>
        <p:nvPicPr>
          <p:cNvPr id="31748" name="Picture 4" descr="C:\Documents and Settings\Администратор\Рабочий стол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212976"/>
            <a:ext cx="2664296" cy="201622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71600" y="2636912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Большекибьинская</a:t>
            </a:r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участковая больница</a:t>
            </a:r>
            <a:endParaRPr lang="ru-RU" sz="1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1920" y="2636912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err="1" smtClean="0">
                <a:latin typeface="Arial" pitchFamily="34" charset="0"/>
                <a:cs typeface="Arial" pitchFamily="34" charset="0"/>
              </a:rPr>
              <a:t>Пычасская</a:t>
            </a:r>
            <a:endParaRPr lang="ru-RU" sz="12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участковая больница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9" name="Picture 5" descr="C:\Documents and Settings\Администратор\Рабочий стол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212976"/>
            <a:ext cx="2520280" cy="201622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899592" y="5373216"/>
            <a:ext cx="8244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Выездная 35-ая сессия Совета депутатов МО «</a:t>
            </a:r>
            <a:r>
              <a:rPr lang="ru-RU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Изображение 014"/>
          <p:cNvPicPr/>
          <p:nvPr/>
        </p:nvPicPr>
        <p:blipFill>
          <a:blip r:embed="rId7" cstate="print">
            <a:lum bright="-12000"/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6516216" y="764704"/>
            <a:ext cx="2520280" cy="180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6588224" y="26369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err="1" smtClean="0">
                <a:latin typeface="Arial" pitchFamily="34" charset="0"/>
                <a:cs typeface="Arial" pitchFamily="34" charset="0"/>
              </a:rPr>
              <a:t>Большеучинская</a:t>
            </a:r>
            <a:endParaRPr lang="ru-RU" sz="12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участковая больница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5616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63888" y="116632"/>
          <a:ext cx="540060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71600" y="692696"/>
            <a:ext cx="29523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Средняя продолжительность жизни у мужчин -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58 лет,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у женщин – 74 года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0" name="Picture 2" descr="C:\Documents and Settings\Администратор\Рабочий стол\11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780928"/>
            <a:ext cx="2581272" cy="278777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32771" name="Picture 3" descr="C:\Documents and Settings\Администратор\Рабочий стол\27KeMWyVY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996952"/>
            <a:ext cx="3528392" cy="249772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10" name="Стрелка влево 9"/>
          <p:cNvSpPr/>
          <p:nvPr/>
        </p:nvSpPr>
        <p:spPr>
          <a:xfrm>
            <a:off x="3923928" y="3861048"/>
            <a:ext cx="792088" cy="50405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Администратор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8640"/>
            <a:ext cx="3439590" cy="2304256"/>
          </a:xfrm>
          <a:prstGeom prst="rect">
            <a:avLst/>
          </a:prstGeom>
          <a:noFill/>
        </p:spPr>
      </p:pic>
      <p:pic>
        <p:nvPicPr>
          <p:cNvPr id="1029" name="Picture 5" descr="C:\Documents and Settings\Администратор\Рабочий стол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429000"/>
            <a:ext cx="3168352" cy="2376263"/>
          </a:xfrm>
          <a:prstGeom prst="rect">
            <a:avLst/>
          </a:prstGeom>
          <a:noFill/>
        </p:spPr>
      </p:pic>
      <p:pic>
        <p:nvPicPr>
          <p:cNvPr id="1030" name="Picture 6" descr="C:\Documents and Settings\Администратор\Рабочий стол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88640"/>
            <a:ext cx="3356240" cy="230425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355976" y="2564904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Поздравление 90-летием ветерана ВОВ Михайлова Ф. М., жителя</a:t>
            </a:r>
          </a:p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 с. </a:t>
            </a:r>
            <a:r>
              <a:rPr lang="ru-RU" sz="1600" dirty="0" err="1" smtClean="0">
                <a:solidFill>
                  <a:srgbClr val="0070C0"/>
                </a:solidFill>
              </a:rPr>
              <a:t>Пычас</a:t>
            </a:r>
            <a:endParaRPr lang="ru-RU" sz="1600" dirty="0">
              <a:solidFill>
                <a:srgbClr val="0070C0"/>
              </a:solidFill>
            </a:endParaRPr>
          </a:p>
        </p:txBody>
      </p:sp>
      <p:pic>
        <p:nvPicPr>
          <p:cNvPr id="7" name="Picture 2" descr="C:\Documents and Settings\Администратор\Рабочий стол\завитушки\0_6bfac_fb86d755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7164288" y="116632"/>
            <a:ext cx="1368152" cy="1190006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истратор\Рабочий стол\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068960"/>
            <a:ext cx="3528392" cy="2700299"/>
          </a:xfrm>
          <a:prstGeom prst="rect">
            <a:avLst/>
          </a:prstGeom>
          <a:noFill/>
        </p:spPr>
      </p:pic>
      <p:pic>
        <p:nvPicPr>
          <p:cNvPr id="4" name="Picture 2" descr="C:\Documents and Settings\Администратор\Рабочий стол\завитушки\0_6bfac_fb86d755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060087">
            <a:off x="3457998" y="3041269"/>
            <a:ext cx="1212587" cy="1054697"/>
          </a:xfrm>
          <a:prstGeom prst="rect">
            <a:avLst/>
          </a:prstGeom>
          <a:noFill/>
        </p:spPr>
      </p:pic>
      <p:pic>
        <p:nvPicPr>
          <p:cNvPr id="14" name="Picture 2" descr="C:\Documents and Settings\Администратор\Рабочий стол\завитушки\0_6bfac_fb86d755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116511">
            <a:off x="7205314" y="3332795"/>
            <a:ext cx="1083470" cy="942392"/>
          </a:xfrm>
          <a:prstGeom prst="rect">
            <a:avLst/>
          </a:prstGeom>
          <a:noFill/>
        </p:spPr>
      </p:pic>
      <p:pic>
        <p:nvPicPr>
          <p:cNvPr id="15" name="Picture 2" descr="C:\Documents and Settings\Администратор\Рабочий стол\завитушки\0_6bfac_fb86d755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275856" y="116632"/>
            <a:ext cx="1368152" cy="1190006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971600" y="2492896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C0"/>
                </a:solidFill>
              </a:rPr>
              <a:t>90-летний юбилей Владимирова В. В., житель д. </a:t>
            </a:r>
            <a:r>
              <a:rPr lang="ru-RU" sz="1600" dirty="0" err="1" smtClean="0">
                <a:solidFill>
                  <a:srgbClr val="0070C0"/>
                </a:solidFill>
              </a:rPr>
              <a:t>Чежебаш</a:t>
            </a:r>
            <a:endParaRPr lang="ru-RU" sz="1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1187624" y="116632"/>
            <a:ext cx="7776864" cy="1224136"/>
          </a:xfrm>
          <a:prstGeom prst="downArrowCallout">
            <a:avLst/>
          </a:prstGeom>
          <a:solidFill>
            <a:schemeClr val="accent3">
              <a:lumMod val="40000"/>
              <a:lumOff val="6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90 ярмарок вакансий и учебных рабочих мест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- 945 сельских жителей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5" name="Picture 3" descr="C:\Documents and Settings\Администратор\Рабочий стол\27.02 jbggcxniazbejtkd 4 +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3591597" cy="2448272"/>
          </a:xfrm>
          <a:prstGeom prst="rect">
            <a:avLst/>
          </a:prstGeom>
          <a:noFill/>
        </p:spPr>
      </p:pic>
      <p:pic>
        <p:nvPicPr>
          <p:cNvPr id="33796" name="Picture 4" descr="C:\Documents and Settings\Администратор\Рабочий стол\000153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340768"/>
            <a:ext cx="3600400" cy="244827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043608" y="4077072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Самый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низкий уровень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безработицы 0,21 % 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 «</a:t>
            </a:r>
            <a:r>
              <a:rPr lang="ru-RU" sz="24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Мельниковское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», самый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высокий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на территории МО «</a:t>
            </a:r>
            <a:r>
              <a:rPr lang="ru-RU" sz="24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Маловоложикьинское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 – выше 2%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7" y="110383"/>
            <a:ext cx="3577291" cy="2670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 descr="C:\Documents and Settings\Администратор\Рабочий стол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924944"/>
            <a:ext cx="3456384" cy="2592288"/>
          </a:xfrm>
          <a:prstGeom prst="rect">
            <a:avLst/>
          </a:prstGeom>
          <a:noFill/>
        </p:spPr>
      </p:pic>
      <p:pic>
        <p:nvPicPr>
          <p:cNvPr id="34821" name="Picture 5" descr="C:\Documents and Settings\Администратор\Рабочий стол\фот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0045" y="188640"/>
            <a:ext cx="3552395" cy="2664296"/>
          </a:xfrm>
          <a:prstGeom prst="rect">
            <a:avLst/>
          </a:prstGeom>
          <a:noFill/>
        </p:spPr>
      </p:pic>
      <p:sp>
        <p:nvSpPr>
          <p:cNvPr id="10" name="Пятно 2 9"/>
          <p:cNvSpPr/>
          <p:nvPr/>
        </p:nvSpPr>
        <p:spPr>
          <a:xfrm>
            <a:off x="4355976" y="2636912"/>
            <a:ext cx="4788024" cy="3240360"/>
          </a:xfrm>
          <a:prstGeom prst="irregularSeal2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50 образовательных учреждений (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2662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ученика),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Дошкольников –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1484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ребенка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Администратор\Рабочий стол\yC2YgpTNDx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276872"/>
            <a:ext cx="1903712" cy="3384376"/>
          </a:xfrm>
          <a:prstGeom prst="rect">
            <a:avLst/>
          </a:prstGeom>
          <a:noFill/>
        </p:spPr>
      </p:pic>
      <p:pic>
        <p:nvPicPr>
          <p:cNvPr id="35843" name="Picture 3" descr="C:\Documents and Settings\Администратор\Рабочий стол\0a26fed3b6d01bf90cd7c4269c6cdc3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717032"/>
            <a:ext cx="2920888" cy="1944216"/>
          </a:xfrm>
          <a:prstGeom prst="rect">
            <a:avLst/>
          </a:prstGeom>
          <a:noFill/>
        </p:spPr>
      </p:pic>
      <p:sp>
        <p:nvSpPr>
          <p:cNvPr id="9" name="Круглая лента лицом вверх 8"/>
          <p:cNvSpPr/>
          <p:nvPr/>
        </p:nvSpPr>
        <p:spPr>
          <a:xfrm>
            <a:off x="1331640" y="188640"/>
            <a:ext cx="6984776" cy="1152128"/>
          </a:xfrm>
          <a:prstGeom prst="ellipseRibbon2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Культурно-досуговая</a:t>
            </a:r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деятельность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4" name="Picture 4" descr="C:\Documents and Settings\Администратор\Рабочий стол\futp.jpg.crop_displa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717032"/>
            <a:ext cx="2952328" cy="195785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475656" y="1484784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279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клубных учреждений (более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3200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участников)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163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кружка художественной самодеятельности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15616" y="242088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150 тыс. руб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получил 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Нынекский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ЦСДК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40152" y="2276872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ДШИ получили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миллион рублей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укрепление материально-технической базы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2411760" y="0"/>
            <a:ext cx="5328592" cy="1052736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Физическая культура и спорт</a:t>
            </a:r>
            <a:endParaRPr lang="ru-RU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 descr="C:\Documents and Settings\Администратор\Рабочий стол\5200bc8a5f88762abc5d8ae7dc9510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124744"/>
            <a:ext cx="2880320" cy="1918293"/>
          </a:xfrm>
          <a:prstGeom prst="rect">
            <a:avLst/>
          </a:prstGeom>
          <a:noFill/>
        </p:spPr>
      </p:pic>
      <p:pic>
        <p:nvPicPr>
          <p:cNvPr id="36867" name="Picture 3" descr="C:\Documents and Settings\Администратор\Рабочий стол\01.03.15 5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24744"/>
            <a:ext cx="2448272" cy="1872208"/>
          </a:xfrm>
          <a:prstGeom prst="rect">
            <a:avLst/>
          </a:prstGeom>
          <a:noFill/>
        </p:spPr>
      </p:pic>
      <p:pic>
        <p:nvPicPr>
          <p:cNvPr id="36868" name="Picture 4" descr="C:\Documents and Settings\Администратор\Рабочий стол\406f504f9f8dcc12af4c2bd157a9a3f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124744"/>
            <a:ext cx="2703003" cy="1944216"/>
          </a:xfrm>
          <a:prstGeom prst="rect">
            <a:avLst/>
          </a:prstGeom>
          <a:noFill/>
        </p:spPr>
      </p:pic>
      <p:pic>
        <p:nvPicPr>
          <p:cNvPr id="36870" name="Picture 6" descr="C:\Documents and Settings\Администратор\Рабочий стол\TYz_wnSaOZ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140968"/>
            <a:ext cx="3890864" cy="2592288"/>
          </a:xfrm>
          <a:prstGeom prst="rect">
            <a:avLst/>
          </a:prstGeom>
          <a:noFill/>
        </p:spPr>
      </p:pic>
      <p:pic>
        <p:nvPicPr>
          <p:cNvPr id="36872" name="Picture 8" descr="C:\Documents and Settings\Администратор\Рабочий стол\++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140968"/>
            <a:ext cx="3888432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2348880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1547664" y="116632"/>
            <a:ext cx="6624736" cy="1080120"/>
          </a:xfrm>
          <a:prstGeom prst="flowChartPunchedTap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266700" dist="88900" dir="12840000" sx="108000" sy="108000" algn="ctr" rotWithShape="0">
              <a:srgbClr val="000000">
                <a:alpha val="63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Совет депутатов муниципального образования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«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район» 5 созыва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0" name="Picture 2" descr="C:\Documents and Settings\Администратор\Рабочий стол\IMG_01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5612769" cy="3744519"/>
          </a:xfrm>
          <a:prstGeom prst="rect">
            <a:avLst/>
          </a:prstGeom>
          <a:noFill/>
        </p:spPr>
      </p:pic>
      <p:sp>
        <p:nvSpPr>
          <p:cNvPr id="13" name="Блок-схема: несколько документов 12"/>
          <p:cNvSpPr/>
          <p:nvPr/>
        </p:nvSpPr>
        <p:spPr>
          <a:xfrm>
            <a:off x="6732240" y="1556792"/>
            <a:ext cx="2304256" cy="3744416"/>
          </a:xfrm>
          <a:prstGeom prst="flowChartMultidocumen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Заседании сессий – 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9</a:t>
            </a:r>
          </a:p>
          <a:p>
            <a:pPr algn="ctr"/>
            <a:endParaRPr lang="ru-RU" sz="1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Дней депутата – 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8</a:t>
            </a:r>
          </a:p>
          <a:p>
            <a:endParaRPr lang="ru-RU" sz="1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Заседаний президиума – 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15</a:t>
            </a:r>
          </a:p>
          <a:p>
            <a:endParaRPr lang="ru-RU" sz="1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Публичных слушаний - </a:t>
            </a:r>
            <a:r>
              <a:rPr 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38914" name="Picture 2" descr="C:\Documents and Settings\Администратор\Рабочий стол\Изображение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04664"/>
            <a:ext cx="3648405" cy="2736304"/>
          </a:xfrm>
          <a:prstGeom prst="rect">
            <a:avLst/>
          </a:prstGeom>
          <a:noFill/>
        </p:spPr>
      </p:pic>
      <p:pic>
        <p:nvPicPr>
          <p:cNvPr id="38915" name="Picture 3" descr="C:\Documents and Settings\Администратор\Рабочий стол\Изображение 0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708920"/>
            <a:ext cx="3888432" cy="291632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76056" y="836712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Рассмотрено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80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вопросов, подготовлено и принято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нормативных правовых актов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3284984"/>
            <a:ext cx="3816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Заседания постоянных депутатских комиссий – 14</a:t>
            </a:r>
          </a:p>
          <a:p>
            <a:pPr algn="ctr"/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Заслушаны 5 вопросов о ходе выполнения муниципальных программ, 12 вопросов по направлениям деятельности Администрации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39938" name="Picture 2" descr="C:\Documents and Settings\Администратор\Рабочий стол\baner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7" y="260648"/>
            <a:ext cx="4392488" cy="210839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96136" y="692696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Поступило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более 14 тысяч обращений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780928"/>
            <a:ext cx="6912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Вопросы социальной защиты населения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Труда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заработной платы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Вопросы, связанные с услугами жилищно-коммунальной сферы  и землепользования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40962" name="Picture 2" descr="C:\Documents and Settings\Администратор\Рабочий стол\Изображение 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8640"/>
            <a:ext cx="3744417" cy="2808312"/>
          </a:xfrm>
          <a:prstGeom prst="rect">
            <a:avLst/>
          </a:prstGeom>
          <a:noFill/>
        </p:spPr>
      </p:pic>
      <p:pic>
        <p:nvPicPr>
          <p:cNvPr id="40963" name="Picture 3" descr="C:\Documents and Settings\Администратор\Рабочий стол\Изображение 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88639"/>
            <a:ext cx="3744416" cy="2809773"/>
          </a:xfrm>
          <a:prstGeom prst="rect">
            <a:avLst/>
          </a:prstGeom>
          <a:noFill/>
        </p:spPr>
      </p:pic>
      <p:pic>
        <p:nvPicPr>
          <p:cNvPr id="40964" name="Picture 4" descr="C:\Documents and Settings\Администратор\Рабочий стол\Изображение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140968"/>
            <a:ext cx="3672408" cy="2592288"/>
          </a:xfrm>
          <a:prstGeom prst="rect">
            <a:avLst/>
          </a:prstGeom>
          <a:noFill/>
        </p:spPr>
      </p:pic>
      <p:pic>
        <p:nvPicPr>
          <p:cNvPr id="40965" name="Picture 5" descr="C:\Documents and Settings\Администратор\Рабочий стол\P10208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9" y="3140968"/>
            <a:ext cx="3888432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pic>
        <p:nvPicPr>
          <p:cNvPr id="41986" name="Picture 2" descr="C:\Documents and Settings\Администратор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3" y="548680"/>
            <a:ext cx="3678101" cy="2448272"/>
          </a:xfrm>
          <a:prstGeom prst="rect">
            <a:avLst/>
          </a:prstGeom>
          <a:noFill/>
        </p:spPr>
      </p:pic>
      <p:sp>
        <p:nvSpPr>
          <p:cNvPr id="6" name="Выноска 2 5"/>
          <p:cNvSpPr/>
          <p:nvPr/>
        </p:nvSpPr>
        <p:spPr>
          <a:xfrm>
            <a:off x="5148064" y="548680"/>
            <a:ext cx="3672408" cy="2448272"/>
          </a:xfrm>
          <a:prstGeom prst="borderCallout2">
            <a:avLst>
              <a:gd name="adj1" fmla="val 18003"/>
              <a:gd name="adj2" fmla="val -1361"/>
              <a:gd name="adj3" fmla="val 18750"/>
              <a:gd name="adj4" fmla="val -16667"/>
              <a:gd name="adj5" fmla="val 112500"/>
              <a:gd name="adj6" fmla="val -4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259632" y="3356992"/>
            <a:ext cx="7128792" cy="23083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«Россия – это часть глобального мира. Мы понимаем масштаб и внешних, и внутренних проблем. Мы ответим на все вызовы, мы будем действовать творчески и результативно. Мы будем идти вперед вместе и вместе обязательно  добьёмся успеха» 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332656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49289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616" y="1844824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Спасибо за внимание</a:t>
            </a:r>
            <a:endParaRPr lang="ru-RU" sz="5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5" descr="C:\Documents and Settings\Администратор\Рабочий стол\06 Роя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19310">
            <a:off x="1300705" y="178366"/>
            <a:ext cx="3351723" cy="2232248"/>
          </a:xfrm>
          <a:prstGeom prst="rect">
            <a:avLst/>
          </a:prstGeom>
          <a:noFill/>
        </p:spPr>
      </p:pic>
      <p:pic>
        <p:nvPicPr>
          <p:cNvPr id="2052" name="Picture 4" descr="C:\Documents and Settings\Администратор\Рабочий стол\DSC_96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3" y="3068960"/>
            <a:ext cx="3695505" cy="2448272"/>
          </a:xfrm>
          <a:prstGeom prst="rect">
            <a:avLst/>
          </a:prstGeom>
          <a:noFill/>
        </p:spPr>
      </p:pic>
      <p:pic>
        <p:nvPicPr>
          <p:cNvPr id="2054" name="Picture 6" descr="C:\Documents and Settings\Администратор\Рабочий стол\DSC_94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85303">
            <a:off x="5244012" y="274089"/>
            <a:ext cx="3429460" cy="227517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15616" y="2564904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Мероприятия, посвященные 95-летию Государственности Удмуртии</a:t>
            </a: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 descr="C:\Documents and Settings\Администратор\Рабочий стол\DSC_93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068961"/>
            <a:ext cx="3744416" cy="2480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483768" y="116632"/>
          <a:ext cx="4320663" cy="2468054"/>
        </p:xfrm>
        <a:graphic>
          <a:graphicData uri="http://schemas.openxmlformats.org/presentationml/2006/ole">
            <p:oleObj spid="_x0000_s3074" name="Диаграмма" r:id="rId3" imgW="5819819" imgH="3200464" progId="Excel.Sheet.8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71800" y="2636912"/>
            <a:ext cx="34563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Валовой сбор зерна в бункерном весе, т</a:t>
            </a:r>
            <a:endParaRPr lang="ru-RU" sz="1400" dirty="0">
              <a:solidFill>
                <a:srgbClr val="0070C0"/>
              </a:solidFill>
            </a:endParaRPr>
          </a:p>
        </p:txBody>
      </p:sp>
      <p:graphicFrame>
        <p:nvGraphicFramePr>
          <p:cNvPr id="10" name="Диаграмма 9"/>
          <p:cNvGraphicFramePr>
            <a:graphicFrameLocks noGrp="1"/>
          </p:cNvGraphicFramePr>
          <p:nvPr/>
        </p:nvGraphicFramePr>
        <p:xfrm>
          <a:off x="1259632" y="3140968"/>
          <a:ext cx="3672408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Chart 2"/>
          <p:cNvGraphicFramePr>
            <a:graphicFrameLocks/>
          </p:cNvGraphicFramePr>
          <p:nvPr/>
        </p:nvGraphicFramePr>
        <p:xfrm>
          <a:off x="5076056" y="3140968"/>
          <a:ext cx="3744416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Администратор\Рабочий стол\Гилязиева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6632"/>
            <a:ext cx="3096344" cy="23222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256490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КФХ «</a:t>
            </a:r>
            <a:r>
              <a:rPr lang="ru-RU" dirty="0" err="1" smtClean="0">
                <a:solidFill>
                  <a:srgbClr val="0070C0"/>
                </a:solidFill>
              </a:rPr>
              <a:t>Гилязиева</a:t>
            </a:r>
            <a:r>
              <a:rPr lang="ru-RU" dirty="0" smtClean="0">
                <a:solidFill>
                  <a:srgbClr val="0070C0"/>
                </a:solidFill>
              </a:rPr>
              <a:t>  Н. В.»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9460" name="Picture 4" descr="C:\Documents and Settings\Администратор\Рабочий стол\СПК Держава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88640"/>
            <a:ext cx="3240360" cy="243027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479704" y="270892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СПК «Держава»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9461" name="Picture 5" descr="C:\Documents and Settings\Администратор\Рабочий стол\СПК Кр. Октябрь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645024"/>
            <a:ext cx="2540000" cy="1905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563888" y="472514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СПК «Красный Октябрь»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9462" name="Picture 6" descr="C:\Documents and Settings\Администратор\Рабочий стол\СПК Кр. Октябр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2708920"/>
            <a:ext cx="2540000" cy="1905000"/>
          </a:xfrm>
          <a:prstGeom prst="rect">
            <a:avLst/>
          </a:prstGeom>
          <a:noFill/>
        </p:spPr>
      </p:pic>
      <p:pic>
        <p:nvPicPr>
          <p:cNvPr id="19463" name="Picture 7" descr="C:\Documents and Settings\Администратор\Рабочий стол\СПк Держав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3" y="3068960"/>
            <a:ext cx="2784309" cy="2088232"/>
          </a:xfrm>
          <a:prstGeom prst="rect">
            <a:avLst/>
          </a:prstGeom>
          <a:noFill/>
        </p:spPr>
      </p:pic>
      <p:pic>
        <p:nvPicPr>
          <p:cNvPr id="11" name="Picture 2" descr="C:\Documents and Settings\Администратор\Рабочий стол\завитушки\0_6bfac_fb86d755_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060087">
            <a:off x="3097957" y="44318"/>
            <a:ext cx="1212587" cy="1054697"/>
          </a:xfrm>
          <a:prstGeom prst="rect">
            <a:avLst/>
          </a:prstGeom>
          <a:noFill/>
        </p:spPr>
      </p:pic>
      <p:pic>
        <p:nvPicPr>
          <p:cNvPr id="12" name="Picture 2" descr="C:\Documents and Settings\Администратор\Рабочий стол\завитушки\0_6bfac_fb86d755_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060087">
            <a:off x="7418436" y="44318"/>
            <a:ext cx="1212587" cy="1054697"/>
          </a:xfrm>
          <a:prstGeom prst="rect">
            <a:avLst/>
          </a:prstGeom>
          <a:noFill/>
        </p:spPr>
      </p:pic>
      <p:pic>
        <p:nvPicPr>
          <p:cNvPr id="13" name="Picture 2" descr="C:\Documents and Settings\Администратор\Рабочий стол\завитушки\0_6bfac_fb86d755_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060087">
            <a:off x="2382594" y="3612306"/>
            <a:ext cx="1075036" cy="935056"/>
          </a:xfrm>
          <a:prstGeom prst="rect">
            <a:avLst/>
          </a:prstGeom>
          <a:noFill/>
        </p:spPr>
      </p:pic>
      <p:pic>
        <p:nvPicPr>
          <p:cNvPr id="14" name="Picture 2" descr="C:\Documents and Settings\Администратор\Рабочий стол\завитушки\0_6bfac_fb86d755_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1060087">
            <a:off x="7893288" y="3041270"/>
            <a:ext cx="1212587" cy="10546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26064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192" y="908720"/>
            <a:ext cx="25922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…«Изымать у недобросовестных владельцев земли, которые используются не по назначению, и продавать их тем, кто хочет и может обрабатывать земли. Крупные и мелкие предприятия России должны быть эффективными»…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9632" y="4653136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…«Россия может стать поставщиком экологических, качественных продуктов, которых  уже нет у зарубежных производителей»…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1" name="Picture 1" descr="C:\Documents and Settings\Администратор\Рабочий стол\vwk4zepzejnbzciumey1c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5166481" cy="3381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259632" y="2441501"/>
            <a:ext cx="41044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260648"/>
            <a:ext cx="7416824" cy="2585323"/>
          </a:xfrm>
          <a:prstGeom prst="rect">
            <a:avLst/>
          </a:prstGeom>
          <a:noFill/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Основные задачи по сохранению поголовья скота:</a:t>
            </a:r>
          </a:p>
          <a:p>
            <a:endParaRPr lang="ru-RU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Увеличение объемов производства молока за счет увеличения молочной продуктивности;</a:t>
            </a:r>
          </a:p>
          <a:p>
            <a:endParaRPr lang="ru-RU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Повышение срока хозяйственно-полезного использования коров;</a:t>
            </a:r>
          </a:p>
          <a:p>
            <a:endParaRPr lang="ru-RU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Внедрение передовых ресурсосберегающих технологий в растениеводстве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427984" y="3212976"/>
            <a:ext cx="1512168" cy="936104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39752" y="4221088"/>
            <a:ext cx="5832648" cy="1292662"/>
          </a:xfrm>
          <a:prstGeom prst="rect">
            <a:avLst/>
          </a:prstGeom>
          <a:noFill/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>
                <a:solidFill>
                  <a:srgbClr val="0070C0"/>
                </a:solidFill>
              </a:rPr>
              <a:t>Финансово-экономическое состояние хозяйств;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70C0"/>
                </a:solidFill>
              </a:rPr>
              <a:t> Заработная плата работников сельского хозяйства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70C0"/>
                </a:solidFill>
              </a:rPr>
              <a:t> Благосостояние сельских жителей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ашивка 4"/>
          <p:cNvSpPr/>
          <p:nvPr/>
        </p:nvSpPr>
        <p:spPr>
          <a:xfrm>
            <a:off x="7380312" y="1081540"/>
            <a:ext cx="1567065" cy="60486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3180" tIns="21590" rIns="0" bIns="21590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400" kern="1200" dirty="0"/>
          </a:p>
        </p:txBody>
      </p:sp>
      <p:graphicFrame>
        <p:nvGraphicFramePr>
          <p:cNvPr id="20" name="Схема 19"/>
          <p:cNvGraphicFramePr/>
          <p:nvPr/>
        </p:nvGraphicFramePr>
        <p:xfrm>
          <a:off x="1187624" y="548680"/>
          <a:ext cx="756084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38132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Муниципальное образование «</a:t>
            </a:r>
            <a:r>
              <a:rPr lang="ru-RU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Можгинский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район»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Documents and Settings\Администратор\Рабочий стол\5116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068960"/>
            <a:ext cx="3461329" cy="230425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47664" y="332656"/>
            <a:ext cx="6192688" cy="523220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Предпринимательская деятельность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267744" y="836712"/>
            <a:ext cx="648072" cy="86409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44008" y="836712"/>
            <a:ext cx="0" cy="93610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300192" y="836712"/>
            <a:ext cx="936104" cy="79208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99592" y="1628800"/>
            <a:ext cx="259228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Малые и средние предприятия</a:t>
            </a:r>
          </a:p>
          <a:p>
            <a:pPr algn="ctr"/>
            <a:endParaRPr lang="ru-RU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80% молока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70 % зерна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95 % картофеля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100 % овощей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до 80 % мяса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91880" y="1628800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Крестьянско-фермерские хозяйства</a:t>
            </a:r>
            <a:endParaRPr lang="ru-RU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6136" y="1556792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Индивидуальные предприниматели</a:t>
            </a:r>
            <a:endParaRPr lang="ru-RU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15616" y="4365104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Объем государственной поддержки составил </a:t>
            </a:r>
            <a:r>
              <a:rPr lang="ru-RU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156,3 млн. рублей</a:t>
            </a:r>
            <a:endParaRPr lang="ru-RU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</TotalTime>
  <Words>920</Words>
  <Application>Microsoft Office PowerPoint</Application>
  <PresentationFormat>Экран (4:3)</PresentationFormat>
  <Paragraphs>187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Office</vt:lpstr>
      <vt:lpstr>Диаграмма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Среднемесячная зарплата на 1 работника (без учета газовиков)</vt:lpstr>
      <vt:lpstr>Демографические показатели Можгинского района, чел.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Филиппов</dc:creator>
  <cp:lastModifiedBy> </cp:lastModifiedBy>
  <cp:revision>162</cp:revision>
  <dcterms:created xsi:type="dcterms:W3CDTF">2016-03-15T06:10:45Z</dcterms:created>
  <dcterms:modified xsi:type="dcterms:W3CDTF">2016-03-23T04:32:47Z</dcterms:modified>
</cp:coreProperties>
</file>