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71" r:id="rId6"/>
    <p:sldId id="270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64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0" y="2500200"/>
            <a:ext cx="9142560" cy="1427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5" name="CustomShape 2"/>
          <p:cNvSpPr/>
          <p:nvPr/>
        </p:nvSpPr>
        <p:spPr>
          <a:xfrm>
            <a:off x="0" y="2500200"/>
            <a:ext cx="9142560" cy="138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FFFFFF"/>
                </a:solidFill>
                <a:latin typeface="Arial"/>
                <a:ea typeface="DejaVu Sans"/>
              </a:rPr>
              <a:t>Преобразование территориальной организации местного самоуправления в </a:t>
            </a:r>
            <a:r>
              <a:rPr lang="ru-RU" sz="3200" b="1" strike="noStrike" spc="-1" dirty="0" smtClean="0">
                <a:solidFill>
                  <a:srgbClr val="FFFFFF"/>
                </a:solidFill>
                <a:latin typeface="Arial"/>
                <a:ea typeface="DejaVu Sans"/>
              </a:rPr>
              <a:t>Можгинском  районе и городе Можга</a:t>
            </a:r>
            <a:endParaRPr lang="ru-RU" sz="3200" b="0" strike="noStrike" spc="-1" dirty="0">
              <a:latin typeface="Arial"/>
            </a:endParaRPr>
          </a:p>
        </p:txBody>
      </p:sp>
      <p:sp>
        <p:nvSpPr>
          <p:cNvPr id="116" name="CustomShape 3"/>
          <p:cNvSpPr/>
          <p:nvPr/>
        </p:nvSpPr>
        <p:spPr>
          <a:xfrm>
            <a:off x="1023840" y="5172120"/>
            <a:ext cx="7394760" cy="684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ustomShape 1"/>
          <p:cNvSpPr/>
          <p:nvPr/>
        </p:nvSpPr>
        <p:spPr>
          <a:xfrm>
            <a:off x="1506960" y="71280"/>
            <a:ext cx="7547040" cy="39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Open Sans"/>
              </a:rPr>
              <a:t>ЦЕЛЬ ПРЕОБРАЗОВАНИЯ МЕСТНОГО САМОУПРАВЛЕНИЯ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180" name="Line 2"/>
          <p:cNvSpPr/>
          <p:nvPr/>
        </p:nvSpPr>
        <p:spPr>
          <a:xfrm>
            <a:off x="-354600" y="193320"/>
            <a:ext cx="1866600" cy="0"/>
          </a:xfrm>
          <a:prstGeom prst="line">
            <a:avLst/>
          </a:prstGeom>
          <a:ln w="19080">
            <a:solidFill>
              <a:srgbClr val="E70927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1" name="CustomShape 3"/>
          <p:cNvSpPr/>
          <p:nvPr/>
        </p:nvSpPr>
        <p:spPr>
          <a:xfrm>
            <a:off x="2267640" y="2056320"/>
            <a:ext cx="6663960" cy="1642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3400" b="1" strike="noStrike" spc="-1">
                <a:solidFill>
                  <a:srgbClr val="000000"/>
                </a:solidFill>
                <a:latin typeface="Arial"/>
                <a:ea typeface="DejaVu Sans"/>
              </a:rPr>
              <a:t>Повышение эффективности деятельности муниципальных образований</a:t>
            </a:r>
            <a:endParaRPr lang="ru-RU" sz="3400" b="0" strike="noStrike" spc="-1">
              <a:latin typeface="Arial"/>
            </a:endParaRPr>
          </a:p>
        </p:txBody>
      </p:sp>
      <p:grpSp>
        <p:nvGrpSpPr>
          <p:cNvPr id="182" name="Group 4"/>
          <p:cNvGrpSpPr/>
          <p:nvPr/>
        </p:nvGrpSpPr>
        <p:grpSpPr>
          <a:xfrm>
            <a:off x="323640" y="2071800"/>
            <a:ext cx="1713240" cy="1713240"/>
            <a:chOff x="323640" y="2071800"/>
            <a:chExt cx="1713240" cy="1713240"/>
          </a:xfrm>
        </p:grpSpPr>
        <p:sp>
          <p:nvSpPr>
            <p:cNvPr id="183" name="CustomShape 5"/>
            <p:cNvSpPr/>
            <p:nvPr/>
          </p:nvSpPr>
          <p:spPr>
            <a:xfrm>
              <a:off x="323640" y="2071800"/>
              <a:ext cx="1713240" cy="17132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pic>
          <p:nvPicPr>
            <p:cNvPr id="184" name="Picture 3"/>
            <p:cNvPicPr/>
            <p:nvPr/>
          </p:nvPicPr>
          <p:blipFill>
            <a:blip r:embed="rId2" cstate="print"/>
            <a:stretch/>
          </p:blipFill>
          <p:spPr>
            <a:xfrm>
              <a:off x="407520" y="2071800"/>
              <a:ext cx="1581120" cy="171324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85" name="CustomShape 6"/>
          <p:cNvSpPr/>
          <p:nvPr/>
        </p:nvSpPr>
        <p:spPr>
          <a:xfrm>
            <a:off x="6553080" y="6562800"/>
            <a:ext cx="2132280" cy="22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407F8F9B-BE27-4B8E-985C-FE917DE5EBBF}" type="slidenum">
              <a:rPr lang="ru-RU" sz="700" b="0" strike="noStrike" spc="-1">
                <a:solidFill>
                  <a:srgbClr val="8B8B8B"/>
                </a:solidFill>
                <a:latin typeface="Arial"/>
                <a:ea typeface="DejaVu Sans"/>
              </a:rPr>
              <a:pPr algn="r">
                <a:lnSpc>
                  <a:spcPct val="100000"/>
                </a:lnSpc>
              </a:pPr>
              <a:t>10</a:t>
            </a:fld>
            <a:endParaRPr lang="ru-RU" sz="7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1643040" y="71280"/>
            <a:ext cx="5635110" cy="24476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000" b="1" strike="noStrike" spc="-1" dirty="0">
                <a:solidFill>
                  <a:srgbClr val="000000"/>
                </a:solidFill>
                <a:latin typeface="Arial"/>
                <a:ea typeface="Open Sans"/>
              </a:rPr>
              <a:t>СОЗДАНИЕ </a:t>
            </a:r>
            <a:r>
              <a:rPr lang="ru-RU" sz="1000" b="1" strike="noStrike" spc="-1" dirty="0" smtClean="0">
                <a:solidFill>
                  <a:srgbClr val="000000"/>
                </a:solidFill>
                <a:latin typeface="Arial"/>
                <a:ea typeface="Open Sans"/>
              </a:rPr>
              <a:t>МОЖГИНСКОГО МУНИЦИПАЛЬНОГО </a:t>
            </a:r>
            <a:r>
              <a:rPr lang="ru-RU" sz="1000" b="1" strike="noStrike" spc="-1" dirty="0">
                <a:solidFill>
                  <a:srgbClr val="000000"/>
                </a:solidFill>
                <a:latin typeface="Arial"/>
                <a:ea typeface="Open Sans"/>
              </a:rPr>
              <a:t>ОКРУГА УДМУРТСКОЙ РЕСПУБЛИКИ</a:t>
            </a:r>
            <a:endParaRPr lang="ru-RU" sz="1000" b="0" strike="noStrike" spc="-1" dirty="0">
              <a:latin typeface="Arial"/>
            </a:endParaRPr>
          </a:p>
        </p:txBody>
      </p:sp>
      <p:sp>
        <p:nvSpPr>
          <p:cNvPr id="187" name="Line 2"/>
          <p:cNvSpPr/>
          <p:nvPr/>
        </p:nvSpPr>
        <p:spPr>
          <a:xfrm>
            <a:off x="-384120" y="193320"/>
            <a:ext cx="2022120" cy="0"/>
          </a:xfrm>
          <a:prstGeom prst="line">
            <a:avLst/>
          </a:prstGeom>
          <a:ln w="19080">
            <a:solidFill>
              <a:srgbClr val="E70927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8" name="CustomShape 3"/>
          <p:cNvSpPr/>
          <p:nvPr/>
        </p:nvSpPr>
        <p:spPr>
          <a:xfrm>
            <a:off x="4867200" y="425876"/>
            <a:ext cx="3999240" cy="2060649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Способ преобразования:</a:t>
            </a:r>
            <a:endParaRPr lang="ru-RU" sz="1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объединение всех поселений, входящих в состав 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Arial"/>
                <a:ea typeface="Times New Roman"/>
              </a:rPr>
              <a:t>Можгинского  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района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Arial"/>
                <a:ea typeface="Times New Roman"/>
              </a:rPr>
              <a:t>, Можгинского района, города Можга 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и наделение вновь образованного муниципального образования статусом муниципального округа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4867200" y="2479320"/>
            <a:ext cx="3999240" cy="3777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Возможный срок реализации:</a:t>
            </a:r>
            <a:endParaRPr lang="ru-RU" sz="1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2400" b="1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2020 год </a:t>
            </a:r>
            <a:endParaRPr lang="ru-RU" sz="2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Формирование органов местного самоуправления:</a:t>
            </a:r>
            <a:endParaRPr lang="ru-RU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Сентябрь 2020г. – выборы представительного органа;</a:t>
            </a:r>
            <a:endParaRPr lang="ru-RU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4 квартал 2020г. – выборы главы муниципального округа;</a:t>
            </a:r>
            <a:endParaRPr lang="ru-RU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4 квартал 2020г. – формирование администрации муниципального округа.</a:t>
            </a:r>
            <a:endParaRPr lang="ru-RU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</p:txBody>
      </p:sp>
      <p:sp>
        <p:nvSpPr>
          <p:cNvPr id="190" name="CustomShape 5"/>
          <p:cNvSpPr/>
          <p:nvPr/>
        </p:nvSpPr>
        <p:spPr>
          <a:xfrm>
            <a:off x="6553080" y="6562800"/>
            <a:ext cx="2132280" cy="22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5C5D9A1F-4743-4A22-AD84-95EFE2A7569A}" type="slidenum">
              <a:rPr lang="ru-RU" sz="700" b="0" strike="noStrike" spc="-1">
                <a:solidFill>
                  <a:srgbClr val="8B8B8B"/>
                </a:solidFill>
                <a:latin typeface="Arial"/>
                <a:ea typeface="DejaVu Sans"/>
              </a:rPr>
              <a:pPr algn="r">
                <a:lnSpc>
                  <a:spcPct val="100000"/>
                </a:lnSpc>
              </a:pPr>
              <a:t>11</a:t>
            </a:fld>
            <a:endParaRPr lang="ru-RU" sz="700" b="0" strike="noStrike" spc="-1">
              <a:latin typeface="Arial"/>
            </a:endParaRPr>
          </a:p>
        </p:txBody>
      </p:sp>
      <p:pic>
        <p:nvPicPr>
          <p:cNvPr id="9" name="Picture 2" descr="C:\Users\Денисов\Downloads\mozhraion_ma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64704"/>
            <a:ext cx="4755640" cy="5295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1616400" y="71280"/>
            <a:ext cx="4448880" cy="2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000" b="1" strike="noStrike" spc="-1">
                <a:solidFill>
                  <a:srgbClr val="000000"/>
                </a:solidFill>
                <a:latin typeface="Arial"/>
                <a:ea typeface="Open Sans"/>
              </a:rPr>
              <a:t>ПОРЯДОК ДЕЙСТВИЙ ПРИ СОЗДАНИИ МУНИЦИПАЛЬНОГО ОКРУГА</a:t>
            </a:r>
            <a:endParaRPr lang="ru-RU" sz="1000" b="0" strike="noStrike" spc="-1">
              <a:latin typeface="Arial"/>
            </a:endParaRPr>
          </a:p>
        </p:txBody>
      </p:sp>
      <p:sp>
        <p:nvSpPr>
          <p:cNvPr id="193" name="Line 2"/>
          <p:cNvSpPr/>
          <p:nvPr/>
        </p:nvSpPr>
        <p:spPr>
          <a:xfrm>
            <a:off x="-384120" y="193320"/>
            <a:ext cx="2022120" cy="0"/>
          </a:xfrm>
          <a:prstGeom prst="line">
            <a:avLst/>
          </a:prstGeom>
          <a:ln w="19080">
            <a:solidFill>
              <a:srgbClr val="E70927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graphicFrame>
        <p:nvGraphicFramePr>
          <p:cNvPr id="194" name="Table 3"/>
          <p:cNvGraphicFramePr/>
          <p:nvPr/>
        </p:nvGraphicFramePr>
        <p:xfrm>
          <a:off x="214200" y="428760"/>
          <a:ext cx="8790840" cy="2648520"/>
        </p:xfrm>
        <a:graphic>
          <a:graphicData uri="http://schemas.openxmlformats.org/drawingml/2006/table">
            <a:tbl>
              <a:tblPr/>
              <a:tblGrid>
                <a:gridCol w="338040"/>
                <a:gridCol w="6490800"/>
                <a:gridCol w="1962000"/>
              </a:tblGrid>
              <a:tr h="33984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Подготовительный этап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</a:tr>
              <a:tr h="571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№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noFill/>
                    </a:lnL>
                    <a:lnR w="38160">
                      <a:solidFill>
                        <a:srgbClr val="FFFFFF"/>
                      </a:solidFill>
                    </a:lnR>
                    <a:lnT w="12240">
                      <a:noFill/>
                    </a:lnT>
                    <a:lnB w="12240">
                      <a:solidFill>
                        <a:srgbClr val="D9D9D9"/>
                      </a:solidFill>
                    </a:lnB>
                    <a:solidFill>
                      <a:srgbClr val="31B6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Этап 1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R w="38160">
                      <a:solidFill>
                        <a:srgbClr val="FFFFFF"/>
                      </a:solidFill>
                    </a:lnR>
                    <a:lnT w="12240">
                      <a:noFill/>
                    </a:lnT>
                    <a:lnB w="12240">
                      <a:solidFill>
                        <a:srgbClr val="D9D9D9"/>
                      </a:solidFill>
                    </a:lnB>
                    <a:solidFill>
                      <a:srgbClr val="31B6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Срок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D9D9D9"/>
                      </a:solidFill>
                    </a:lnB>
                    <a:solidFill>
                      <a:srgbClr val="31B6FD"/>
                    </a:solidFill>
                  </a:tcPr>
                </a:tc>
              </a:tr>
              <a:tr h="5785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noFill/>
                    </a:lnL>
                    <a:lnR w="38160">
                      <a:solidFill>
                        <a:srgbClr val="FFFFFF"/>
                      </a:solidFill>
                    </a:lnR>
                    <a:lnT w="12240">
                      <a:solidFill>
                        <a:srgbClr val="D9D9D9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Изучение экспертных мнений министерств и ведомств Удмуртской Республики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R w="38160">
                      <a:solidFill>
                        <a:srgbClr val="FFFFFF"/>
                      </a:solidFill>
                    </a:lnR>
                    <a:lnT w="12240">
                      <a:solidFill>
                        <a:srgbClr val="D9D9D9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 полугодие 2019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R w="12240">
                      <a:noFill/>
                    </a:lnR>
                    <a:lnT w="12240">
                      <a:solidFill>
                        <a:srgbClr val="D9D9D9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</a:tr>
              <a:tr h="5785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noFill/>
                    </a:lnL>
                    <a:lnR w="38160">
                      <a:solidFill>
                        <a:srgbClr val="FFFFFF"/>
                      </a:solidFill>
                    </a:lnR>
                    <a:lnT w="28080">
                      <a:solidFill>
                        <a:srgbClr val="FFFFFF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Разъяснительная работа с главами муниципальных образований, депутатскими корпусами и населением, работа со СМИ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R w="38160">
                      <a:solidFill>
                        <a:srgbClr val="FFFFFF"/>
                      </a:solidFill>
                    </a:lnR>
                    <a:lnT w="28080">
                      <a:solidFill>
                        <a:srgbClr val="FFFFFF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май-август 2019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R w="12240">
                      <a:noFill/>
                    </a:lnR>
                    <a:lnT w="28080">
                      <a:solidFill>
                        <a:srgbClr val="FFFFFF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</a:tr>
              <a:tr h="5785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noFill/>
                    </a:lnL>
                    <a:lnR w="38160">
                      <a:solidFill>
                        <a:srgbClr val="FFFFFF"/>
                      </a:solidFill>
                    </a:lnR>
                    <a:lnT w="28080">
                      <a:solidFill>
                        <a:srgbClr val="FFFFFF"/>
                      </a:solidFill>
                    </a:lnT>
                    <a:lnB w="12240">
                      <a:noFill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Изучение практики образования муниципальных округов в субъектах РФ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R w="38160">
                      <a:solidFill>
                        <a:srgbClr val="FFFFFF"/>
                      </a:solidFill>
                    </a:lnR>
                    <a:lnT w="28080">
                      <a:solidFill>
                        <a:srgbClr val="FFFFFF"/>
                      </a:solidFill>
                    </a:lnT>
                    <a:lnB w="12240">
                      <a:noFill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июль-сентябрь 2019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R w="12240">
                      <a:noFill/>
                    </a:lnR>
                    <a:lnT w="28080">
                      <a:solidFill>
                        <a:srgbClr val="FFFFFF"/>
                      </a:solidFill>
                    </a:lnT>
                    <a:lnB w="12240">
                      <a:noFill/>
                    </a:lnB>
                    <a:solidFill>
                      <a:srgbClr val="D6F0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5" name="Table 4"/>
          <p:cNvGraphicFramePr/>
          <p:nvPr/>
        </p:nvGraphicFramePr>
        <p:xfrm>
          <a:off x="214200" y="3286080"/>
          <a:ext cx="8786520" cy="2651760"/>
        </p:xfrm>
        <a:graphic>
          <a:graphicData uri="http://schemas.openxmlformats.org/drawingml/2006/table">
            <a:tbl>
              <a:tblPr/>
              <a:tblGrid>
                <a:gridCol w="335160"/>
                <a:gridCol w="6490440"/>
                <a:gridCol w="1960920"/>
              </a:tblGrid>
              <a:tr h="33516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Практический этап (муниципальный уровень)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B w="12240"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</a:tr>
              <a:tr h="3351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№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noFill/>
                    </a:lnL>
                    <a:lnR w="38160">
                      <a:solidFill>
                        <a:srgbClr val="FFFFFF"/>
                      </a:solidFill>
                    </a:lnR>
                    <a:lnT w="12240">
                      <a:noFill/>
                    </a:lnT>
                    <a:lnB w="12240">
                      <a:solidFill>
                        <a:srgbClr val="D9D9D9"/>
                      </a:solidFill>
                    </a:lnB>
                    <a:solidFill>
                      <a:srgbClr val="31B6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Этап 2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R w="38160">
                      <a:solidFill>
                        <a:srgbClr val="FFFFFF"/>
                      </a:solidFill>
                    </a:lnR>
                    <a:lnT w="12240">
                      <a:noFill/>
                    </a:lnT>
                    <a:lnB w="12240">
                      <a:solidFill>
                        <a:srgbClr val="D9D9D9"/>
                      </a:solidFill>
                    </a:lnB>
                    <a:solidFill>
                      <a:srgbClr val="31B6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Срок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D9D9D9"/>
                      </a:solidFill>
                    </a:lnB>
                    <a:solidFill>
                      <a:srgbClr val="31B6FD"/>
                    </a:solidFill>
                  </a:tcPr>
                </a:tc>
              </a:tr>
              <a:tr h="3351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noFill/>
                    </a:lnL>
                    <a:lnR w="38160">
                      <a:solidFill>
                        <a:srgbClr val="FFFFFF"/>
                      </a:solidFill>
                    </a:lnR>
                    <a:lnT w="12240">
                      <a:solidFill>
                        <a:srgbClr val="D9D9D9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Выдвижение инициативы преобразования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R w="38160">
                      <a:solidFill>
                        <a:srgbClr val="FFFFFF"/>
                      </a:solidFill>
                    </a:lnR>
                    <a:lnT w="12240">
                      <a:solidFill>
                        <a:srgbClr val="D9D9D9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июль 2019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R w="12240">
                      <a:noFill/>
                    </a:lnR>
                    <a:lnT w="12240">
                      <a:solidFill>
                        <a:srgbClr val="D9D9D9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</a:tr>
              <a:tr h="821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noFill/>
                    </a:lnL>
                    <a:lnR w="38160">
                      <a:solidFill>
                        <a:srgbClr val="FFFFFF"/>
                      </a:solidFill>
                    </a:lnR>
                    <a:lnT w="28080">
                      <a:solidFill>
                        <a:srgbClr val="FFFFFF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Принятие решение и проведение публичных слушаний по вопросу преобразования муниципальных образований и проведение их во всех муниципальных образованиях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R w="38160">
                      <a:solidFill>
                        <a:srgbClr val="FFFFFF"/>
                      </a:solidFill>
                    </a:lnR>
                    <a:lnT w="28080">
                      <a:solidFill>
                        <a:srgbClr val="FFFFFF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август - октябрь 2019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R w="12240">
                      <a:noFill/>
                    </a:lnR>
                    <a:lnT w="28080">
                      <a:solidFill>
                        <a:srgbClr val="FFFFFF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</a:tr>
              <a:tr h="821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noFill/>
                    </a:lnL>
                    <a:lnR w="38160">
                      <a:solidFill>
                        <a:srgbClr val="FFFFFF"/>
                      </a:solidFill>
                    </a:lnR>
                    <a:lnT w="28080">
                      <a:solidFill>
                        <a:srgbClr val="FFFFFF"/>
                      </a:solidFill>
                    </a:lnT>
                    <a:lnB w="12240">
                      <a:noFill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Принятие решений представительными органами всех объединяемых муниципальных образований о выражении согласия на создание муниципального округа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R w="38160">
                      <a:solidFill>
                        <a:srgbClr val="FFFFFF"/>
                      </a:solidFill>
                    </a:lnR>
                    <a:lnT w="28080">
                      <a:solidFill>
                        <a:srgbClr val="FFFFFF"/>
                      </a:solidFill>
                    </a:lnT>
                    <a:lnB w="12240">
                      <a:noFill/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сентябрь-декабрь 2019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R w="12240">
                      <a:noFill/>
                    </a:lnR>
                    <a:lnT w="28080">
                      <a:solidFill>
                        <a:srgbClr val="FFFFFF"/>
                      </a:solidFill>
                    </a:lnT>
                    <a:lnB w="12240">
                      <a:noFill/>
                    </a:lnB>
                    <a:solidFill>
                      <a:srgbClr val="D6F0FF"/>
                    </a:solidFill>
                  </a:tcPr>
                </a:tc>
              </a:tr>
            </a:tbl>
          </a:graphicData>
        </a:graphic>
      </p:graphicFrame>
      <p:sp>
        <p:nvSpPr>
          <p:cNvPr id="196" name="CustomShape 5"/>
          <p:cNvSpPr/>
          <p:nvPr/>
        </p:nvSpPr>
        <p:spPr>
          <a:xfrm>
            <a:off x="6553080" y="6562800"/>
            <a:ext cx="2132280" cy="22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915D9A64-37BA-40EF-B096-A0678A196CF1}" type="slidenum">
              <a:rPr lang="ru-RU" sz="700" b="0" strike="noStrike" spc="-1">
                <a:solidFill>
                  <a:srgbClr val="8B8B8B"/>
                </a:solidFill>
                <a:latin typeface="Arial"/>
                <a:ea typeface="DejaVu Sans"/>
              </a:rPr>
              <a:pPr algn="r">
                <a:lnSpc>
                  <a:spcPct val="100000"/>
                </a:lnSpc>
              </a:pPr>
              <a:t>12</a:t>
            </a:fld>
            <a:endParaRPr lang="ru-RU" sz="7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1651680" y="71280"/>
            <a:ext cx="4448880" cy="2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000" b="1" strike="noStrike" spc="-1">
                <a:solidFill>
                  <a:srgbClr val="000000"/>
                </a:solidFill>
                <a:latin typeface="Arial"/>
                <a:ea typeface="Open Sans"/>
              </a:rPr>
              <a:t>ПОРЯДОК ДЕЙСТВИЙ ПРИ СОЗДАНИИ МУНИЦИПАЛЬНОГО ОКРУГА</a:t>
            </a:r>
            <a:endParaRPr lang="ru-RU" sz="1000" b="0" strike="noStrike" spc="-1">
              <a:latin typeface="Arial"/>
            </a:endParaRPr>
          </a:p>
        </p:txBody>
      </p:sp>
      <p:sp>
        <p:nvSpPr>
          <p:cNvPr id="198" name="Line 2"/>
          <p:cNvSpPr/>
          <p:nvPr/>
        </p:nvSpPr>
        <p:spPr>
          <a:xfrm>
            <a:off x="-384120" y="193320"/>
            <a:ext cx="2022120" cy="0"/>
          </a:xfrm>
          <a:prstGeom prst="line">
            <a:avLst/>
          </a:prstGeom>
          <a:ln w="19080">
            <a:solidFill>
              <a:srgbClr val="E70927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graphicFrame>
        <p:nvGraphicFramePr>
          <p:cNvPr id="199" name="Table 3"/>
          <p:cNvGraphicFramePr/>
          <p:nvPr/>
        </p:nvGraphicFramePr>
        <p:xfrm>
          <a:off x="251640" y="349560"/>
          <a:ext cx="8742240" cy="2659920"/>
        </p:xfrm>
        <a:graphic>
          <a:graphicData uri="http://schemas.openxmlformats.org/drawingml/2006/table">
            <a:tbl>
              <a:tblPr/>
              <a:tblGrid>
                <a:gridCol w="428400"/>
                <a:gridCol w="6742080"/>
                <a:gridCol w="1571760"/>
              </a:tblGrid>
              <a:tr h="34200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Практический этап (региональный уровень)</a:t>
                      </a:r>
                      <a:endParaRPr lang="ru-RU" sz="1600" b="0" strike="noStrike" spc="-1" dirty="0">
                        <a:latin typeface="Arial"/>
                      </a:endParaRPr>
                    </a:p>
                  </a:txBody>
                  <a:tcPr>
                    <a:lnB w="12240">
                      <a:solidFill>
                        <a:srgbClr val="D9D9D9"/>
                      </a:solidFill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</a:tr>
              <a:tr h="579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№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R w="38160">
                      <a:solidFill>
                        <a:srgbClr val="FFFFFF"/>
                      </a:solidFill>
                    </a:lnR>
                    <a:lnT w="12240">
                      <a:solidFill>
                        <a:srgbClr val="D9D9D9"/>
                      </a:solidFill>
                    </a:lnT>
                    <a:lnB w="12240">
                      <a:solidFill>
                        <a:srgbClr val="D9D9D9"/>
                      </a:solidFill>
                    </a:lnB>
                    <a:solidFill>
                      <a:srgbClr val="31B6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Этап 2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R w="38160">
                      <a:solidFill>
                        <a:srgbClr val="FFFFFF"/>
                      </a:solidFill>
                    </a:lnR>
                    <a:lnT w="12240">
                      <a:solidFill>
                        <a:srgbClr val="D9D9D9"/>
                      </a:solidFill>
                    </a:lnT>
                    <a:lnB w="12240">
                      <a:solidFill>
                        <a:srgbClr val="D9D9D9"/>
                      </a:solidFill>
                    </a:lnB>
                    <a:solidFill>
                      <a:srgbClr val="31B6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Срок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T w="12240">
                      <a:solidFill>
                        <a:srgbClr val="D9D9D9"/>
                      </a:solidFill>
                    </a:lnT>
                    <a:lnB w="12240">
                      <a:solidFill>
                        <a:srgbClr val="D9D9D9"/>
                      </a:solidFill>
                    </a:lnB>
                    <a:solidFill>
                      <a:srgbClr val="31B6FD"/>
                    </a:solidFill>
                  </a:tcPr>
                </a:tc>
              </a:tr>
              <a:tr h="579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R w="38160">
                      <a:solidFill>
                        <a:srgbClr val="FFFFFF"/>
                      </a:solidFill>
                    </a:lnR>
                    <a:lnT w="12240">
                      <a:solidFill>
                        <a:srgbClr val="D9D9D9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Внесение в Государственный Совет проекта закона Удмуртской Республики о преобразовании муниципальных образований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R w="38160">
                      <a:solidFill>
                        <a:srgbClr val="FFFFFF"/>
                      </a:solidFill>
                    </a:lnR>
                    <a:lnT w="12240">
                      <a:solidFill>
                        <a:srgbClr val="D9D9D9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Февраль 2020 </a:t>
                      </a: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ru-RU" sz="1600" b="0" strike="noStrike" spc="-1" dirty="0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T w="12240">
                      <a:solidFill>
                        <a:srgbClr val="D9D9D9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</a:tr>
              <a:tr h="579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R w="38160">
                      <a:solidFill>
                        <a:srgbClr val="FFFFFF"/>
                      </a:solidFill>
                    </a:lnR>
                    <a:lnT w="28080">
                      <a:solidFill>
                        <a:srgbClr val="FFFFFF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Принятие закона Государственным Советом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R w="38160">
                      <a:solidFill>
                        <a:srgbClr val="FFFFFF"/>
                      </a:solidFill>
                    </a:lnR>
                    <a:lnT w="28080">
                      <a:solidFill>
                        <a:srgbClr val="FFFFFF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Arial"/>
                          <a:ea typeface="Microsoft YaHei"/>
                        </a:rPr>
                        <a:t>Март/апрель </a:t>
                      </a: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Arial"/>
                          <a:ea typeface="Microsoft YaHei"/>
                        </a:rPr>
                        <a:t>2020 </a:t>
                      </a: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Arial"/>
                          <a:ea typeface="Microsoft YaHei"/>
                        </a:rPr>
                        <a:t> </a:t>
                      </a:r>
                      <a:endParaRPr lang="ru-RU" sz="1600" b="0" strike="noStrike" spc="-1" dirty="0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T w="28080">
                      <a:solidFill>
                        <a:srgbClr val="FFFFFF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</a:tr>
              <a:tr h="5785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R w="38160">
                      <a:solidFill>
                        <a:srgbClr val="FFFFFF"/>
                      </a:solidFill>
                    </a:lnR>
                    <a:lnT w="28080">
                      <a:solidFill>
                        <a:srgbClr val="FFFFFF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Утверждение схемы избирательных округов, принятие решения о назначении выборов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R w="38160">
                      <a:solidFill>
                        <a:srgbClr val="FFFFFF"/>
                      </a:solidFill>
                    </a:lnR>
                    <a:lnT w="28080">
                      <a:solidFill>
                        <a:srgbClr val="FFFFFF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Arial"/>
                          <a:ea typeface="Microsoft YaHei"/>
                        </a:rPr>
                        <a:t>Май 2020 </a:t>
                      </a: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ru-RU" sz="1600" b="0" strike="noStrike" spc="-1" dirty="0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T w="28080">
                      <a:solidFill>
                        <a:srgbClr val="FFFFFF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0" name="Table 4"/>
          <p:cNvGraphicFramePr/>
          <p:nvPr/>
        </p:nvGraphicFramePr>
        <p:xfrm>
          <a:off x="214200" y="3325320"/>
          <a:ext cx="8742600" cy="2659920"/>
        </p:xfrm>
        <a:graphic>
          <a:graphicData uri="http://schemas.openxmlformats.org/drawingml/2006/table">
            <a:tbl>
              <a:tblPr/>
              <a:tblGrid>
                <a:gridCol w="428400"/>
                <a:gridCol w="6742800"/>
                <a:gridCol w="1571400"/>
              </a:tblGrid>
              <a:tr h="34200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Практический этап (муниципальный уровень)</a:t>
                      </a:r>
                      <a:endParaRPr lang="ru-RU" sz="1600" b="0" strike="noStrike" spc="-1" dirty="0">
                        <a:latin typeface="Arial"/>
                      </a:endParaRPr>
                    </a:p>
                  </a:txBody>
                  <a:tcPr>
                    <a:lnB w="12240">
                      <a:solidFill>
                        <a:srgbClr val="D9D9D9"/>
                      </a:solidFill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</a:tr>
              <a:tr h="579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№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R w="38160">
                      <a:solidFill>
                        <a:srgbClr val="FFFFFF"/>
                      </a:solidFill>
                    </a:lnR>
                    <a:lnT w="12240">
                      <a:solidFill>
                        <a:srgbClr val="D9D9D9"/>
                      </a:solidFill>
                    </a:lnT>
                    <a:lnB w="12240">
                      <a:solidFill>
                        <a:srgbClr val="D9D9D9"/>
                      </a:solidFill>
                    </a:lnB>
                    <a:solidFill>
                      <a:srgbClr val="31B6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Этап 2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R w="38160">
                      <a:solidFill>
                        <a:srgbClr val="FFFFFF"/>
                      </a:solidFill>
                    </a:lnR>
                    <a:lnT w="12240">
                      <a:solidFill>
                        <a:srgbClr val="D9D9D9"/>
                      </a:solidFill>
                    </a:lnT>
                    <a:lnB w="12240">
                      <a:solidFill>
                        <a:srgbClr val="D9D9D9"/>
                      </a:solidFill>
                    </a:lnB>
                    <a:solidFill>
                      <a:srgbClr val="31B6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Срок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T w="12240">
                      <a:solidFill>
                        <a:srgbClr val="D9D9D9"/>
                      </a:solidFill>
                    </a:lnT>
                    <a:lnB w="12240">
                      <a:solidFill>
                        <a:srgbClr val="D9D9D9"/>
                      </a:solidFill>
                    </a:lnB>
                    <a:solidFill>
                      <a:srgbClr val="31B6FD"/>
                    </a:solidFill>
                  </a:tcPr>
                </a:tc>
              </a:tr>
              <a:tr h="579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R w="38160">
                      <a:solidFill>
                        <a:srgbClr val="FFFFFF"/>
                      </a:solidFill>
                    </a:lnR>
                    <a:lnT w="12240">
                      <a:solidFill>
                        <a:srgbClr val="D9D9D9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Выборы депутатов представительного органа муниципального округа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R w="38160">
                      <a:solidFill>
                        <a:srgbClr val="FFFFFF"/>
                      </a:solidFill>
                    </a:lnR>
                    <a:lnT w="12240">
                      <a:solidFill>
                        <a:srgbClr val="D9D9D9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Arial"/>
                          <a:ea typeface="Microsoft YaHei"/>
                        </a:rPr>
                        <a:t>Сентябрь 2020 </a:t>
                      </a: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ru-RU" sz="1600" b="0" strike="noStrike" spc="-1" dirty="0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T w="12240">
                      <a:solidFill>
                        <a:srgbClr val="D9D9D9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</a:tr>
              <a:tr h="579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R w="38160">
                      <a:solidFill>
                        <a:srgbClr val="FFFFFF"/>
                      </a:solidFill>
                    </a:lnR>
                    <a:lnT w="28080">
                      <a:solidFill>
                        <a:srgbClr val="FFFFFF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Избрание Главы муниципального округа, утверждение структуры и формирование администрации округа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R w="38160">
                      <a:solidFill>
                        <a:srgbClr val="FFFFFF"/>
                      </a:solidFill>
                    </a:lnR>
                    <a:lnT w="28080">
                      <a:solidFill>
                        <a:srgbClr val="FFFFFF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Arial"/>
                          <a:ea typeface="Microsoft YaHei"/>
                        </a:rPr>
                        <a:t>Ноябрь </a:t>
                      </a: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Arial"/>
                          <a:ea typeface="Microsoft YaHei"/>
                        </a:rPr>
                        <a:t>2020 </a:t>
                      </a:r>
                      <a:endParaRPr lang="ru-RU" sz="1600" b="0" strike="noStrike" spc="-1" dirty="0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T w="28080">
                      <a:solidFill>
                        <a:srgbClr val="FFFFFF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</a:tr>
              <a:tr h="5785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R w="38160">
                      <a:solidFill>
                        <a:srgbClr val="FFFFFF"/>
                      </a:solidFill>
                    </a:lnR>
                    <a:lnT w="28080">
                      <a:solidFill>
                        <a:srgbClr val="FFFFFF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Утверждение структуры и формирование администрации муниципального округа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R w="38160">
                      <a:solidFill>
                        <a:srgbClr val="FFFFFF"/>
                      </a:solidFill>
                    </a:lnR>
                    <a:lnT w="28080">
                      <a:solidFill>
                        <a:srgbClr val="FFFFFF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Arial"/>
                          <a:ea typeface="Microsoft YaHei"/>
                        </a:rPr>
                        <a:t>4 квартал 2020 </a:t>
                      </a: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ru-RU" sz="1600" b="0" strike="noStrike" spc="-1" dirty="0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T w="28080">
                      <a:solidFill>
                        <a:srgbClr val="FFFFFF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</a:tr>
            </a:tbl>
          </a:graphicData>
        </a:graphic>
      </p:graphicFrame>
      <p:sp>
        <p:nvSpPr>
          <p:cNvPr id="201" name="CustomShape 5"/>
          <p:cNvSpPr/>
          <p:nvPr/>
        </p:nvSpPr>
        <p:spPr>
          <a:xfrm>
            <a:off x="6553080" y="6562800"/>
            <a:ext cx="2132280" cy="22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2BCB7B20-E5FF-4423-884A-35F36CC84FFF}" type="slidenum">
              <a:rPr lang="ru-RU" sz="700" b="0" strike="noStrike" spc="-1">
                <a:solidFill>
                  <a:srgbClr val="8B8B8B"/>
                </a:solidFill>
                <a:latin typeface="Arial"/>
                <a:ea typeface="DejaVu Sans"/>
              </a:rPr>
              <a:pPr algn="r">
                <a:lnSpc>
                  <a:spcPct val="100000"/>
                </a:lnSpc>
              </a:pPr>
              <a:t>13</a:t>
            </a:fld>
            <a:endParaRPr lang="ru-RU" sz="7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ustomShape 1"/>
          <p:cNvSpPr/>
          <p:nvPr/>
        </p:nvSpPr>
        <p:spPr>
          <a:xfrm>
            <a:off x="1651680" y="71280"/>
            <a:ext cx="4448880" cy="2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000" b="1" strike="noStrike" spc="-1">
                <a:solidFill>
                  <a:srgbClr val="000000"/>
                </a:solidFill>
                <a:latin typeface="Arial"/>
                <a:ea typeface="Open Sans"/>
              </a:rPr>
              <a:t>ПОРЯДОК ДЕЙСТВИЙ ПРИ СОЗДАНИИ МУНИЦИПАЛЬНОГО ОКРУГА</a:t>
            </a:r>
            <a:endParaRPr lang="ru-RU" sz="1000" b="0" strike="noStrike" spc="-1">
              <a:latin typeface="Arial"/>
            </a:endParaRPr>
          </a:p>
        </p:txBody>
      </p:sp>
      <p:sp>
        <p:nvSpPr>
          <p:cNvPr id="203" name="Line 2"/>
          <p:cNvSpPr/>
          <p:nvPr/>
        </p:nvSpPr>
        <p:spPr>
          <a:xfrm>
            <a:off x="-384120" y="193320"/>
            <a:ext cx="2022120" cy="0"/>
          </a:xfrm>
          <a:prstGeom prst="line">
            <a:avLst/>
          </a:prstGeom>
          <a:ln w="19080">
            <a:solidFill>
              <a:srgbClr val="E70927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graphicFrame>
        <p:nvGraphicFramePr>
          <p:cNvPr id="204" name="Table 3"/>
          <p:cNvGraphicFramePr/>
          <p:nvPr/>
        </p:nvGraphicFramePr>
        <p:xfrm>
          <a:off x="214200" y="848161"/>
          <a:ext cx="8742240" cy="3516943"/>
        </p:xfrm>
        <a:graphic>
          <a:graphicData uri="http://schemas.openxmlformats.org/drawingml/2006/table">
            <a:tbl>
              <a:tblPr/>
              <a:tblGrid>
                <a:gridCol w="428400"/>
                <a:gridCol w="6742080"/>
                <a:gridCol w="1571760"/>
              </a:tblGrid>
              <a:tr h="34852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Заключительный этап</a:t>
                      </a:r>
                      <a:endParaRPr lang="ru-RU" sz="1600" b="0" strike="noStrike" spc="-1" dirty="0">
                        <a:latin typeface="Arial"/>
                      </a:endParaRPr>
                    </a:p>
                  </a:txBody>
                  <a:tcPr>
                    <a:lnB w="12240">
                      <a:solidFill>
                        <a:srgbClr val="D9D9D9"/>
                      </a:solidFill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</a:tr>
              <a:tr h="3485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№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R w="38160">
                      <a:solidFill>
                        <a:srgbClr val="FFFFFF"/>
                      </a:solidFill>
                    </a:lnR>
                    <a:lnT w="12240">
                      <a:solidFill>
                        <a:srgbClr val="D9D9D9"/>
                      </a:solidFill>
                    </a:lnT>
                    <a:lnB w="12240">
                      <a:solidFill>
                        <a:srgbClr val="D9D9D9"/>
                      </a:solidFill>
                    </a:lnB>
                    <a:solidFill>
                      <a:srgbClr val="31B6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Этап 3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R w="38160">
                      <a:solidFill>
                        <a:srgbClr val="FFFFFF"/>
                      </a:solidFill>
                    </a:lnR>
                    <a:lnT w="12240">
                      <a:solidFill>
                        <a:srgbClr val="D9D9D9"/>
                      </a:solidFill>
                    </a:lnT>
                    <a:lnB w="12240">
                      <a:solidFill>
                        <a:srgbClr val="D9D9D9"/>
                      </a:solidFill>
                    </a:lnB>
                    <a:solidFill>
                      <a:srgbClr val="31B6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Срок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T w="12240">
                      <a:solidFill>
                        <a:srgbClr val="D9D9D9"/>
                      </a:solidFill>
                    </a:lnT>
                    <a:lnB w="12240">
                      <a:solidFill>
                        <a:srgbClr val="D9D9D9"/>
                      </a:solidFill>
                    </a:lnB>
                    <a:solidFill>
                      <a:srgbClr val="31B6FD"/>
                    </a:solidFill>
                  </a:tcPr>
                </a:tc>
              </a:tr>
              <a:tr h="6019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R w="38160">
                      <a:solidFill>
                        <a:srgbClr val="FFFFFF"/>
                      </a:solidFill>
                    </a:lnR>
                    <a:lnT w="12240">
                      <a:solidFill>
                        <a:srgbClr val="D9D9D9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Организационно-штатные мероприятия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R w="38160">
                      <a:solidFill>
                        <a:srgbClr val="FFFFFF"/>
                      </a:solidFill>
                    </a:lnR>
                    <a:lnT w="12240">
                      <a:solidFill>
                        <a:srgbClr val="D9D9D9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Arial"/>
                          <a:ea typeface="Microsoft YaHei"/>
                        </a:rPr>
                        <a:t>Февраль 2020 </a:t>
                      </a: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ru-RU" sz="1600" b="0" strike="noStrike" spc="-1" dirty="0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T w="12240">
                      <a:solidFill>
                        <a:srgbClr val="D9D9D9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</a:tr>
              <a:tr h="110894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R w="38160">
                      <a:solidFill>
                        <a:srgbClr val="FFFFFF"/>
                      </a:solidFill>
                    </a:lnR>
                    <a:lnT w="28080">
                      <a:solidFill>
                        <a:srgbClr val="FFFFFF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Ликвидация как юридических лиц администраций </a:t>
                      </a: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Arial"/>
                        </a:rPr>
                        <a:t>поселений,</a:t>
                      </a:r>
                      <a:r>
                        <a:rPr lang="ru-RU" sz="1600" b="0" strike="noStrike" spc="-1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Arial"/>
                        </a:rPr>
                        <a:t>района и города</a:t>
                      </a:r>
                      <a:endParaRPr lang="ru-RU" sz="1600" b="0" strike="noStrike" spc="-1" dirty="0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R w="38160">
                      <a:solidFill>
                        <a:srgbClr val="FFFFFF"/>
                      </a:solidFill>
                    </a:lnR>
                    <a:lnT w="28080">
                      <a:solidFill>
                        <a:srgbClr val="FFFFFF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Arial"/>
                          <a:ea typeface="Microsoft YaHei"/>
                        </a:rPr>
                        <a:t>4 квартал 2020 </a:t>
                      </a: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Arial"/>
                          <a:ea typeface="Microsoft YaHei"/>
                        </a:rPr>
                        <a:t> </a:t>
                      </a:r>
                      <a:endParaRPr lang="ru-RU" sz="1600" b="0" strike="noStrike" spc="-1" dirty="0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T w="28080">
                      <a:solidFill>
                        <a:srgbClr val="FFFFFF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</a:tr>
              <a:tr h="110894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>
                    <a:lnR w="38160">
                      <a:solidFill>
                        <a:srgbClr val="FFFFFF"/>
                      </a:solidFill>
                    </a:lnR>
                    <a:lnT w="28080">
                      <a:solidFill>
                        <a:srgbClr val="FFFFFF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Внесение изменений в учредительные документы муниципальных учреждений и предприятий</a:t>
                      </a:r>
                      <a:endParaRPr lang="ru-RU" sz="1600" b="0" strike="noStrike" spc="-1" dirty="0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R w="38160">
                      <a:solidFill>
                        <a:srgbClr val="FFFFFF"/>
                      </a:solidFill>
                    </a:lnR>
                    <a:lnT w="28080">
                      <a:solidFill>
                        <a:srgbClr val="FFFFFF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Arial"/>
                          <a:ea typeface="Microsoft YaHei"/>
                        </a:rPr>
                        <a:t>4 квартал 2020 </a:t>
                      </a: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Arial"/>
                          <a:ea typeface="Microsoft YaHei"/>
                        </a:rPr>
                        <a:t> </a:t>
                      </a:r>
                      <a:endParaRPr lang="ru-RU" sz="1600" b="0" strike="noStrike" spc="-1" dirty="0"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FFFFFF"/>
                      </a:solidFill>
                    </a:lnL>
                    <a:lnT w="28080">
                      <a:solidFill>
                        <a:srgbClr val="FFFFFF"/>
                      </a:solidFill>
                    </a:lnT>
                    <a:lnB w="2808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</a:tr>
            </a:tbl>
          </a:graphicData>
        </a:graphic>
      </p:graphicFrame>
      <p:sp>
        <p:nvSpPr>
          <p:cNvPr id="205" name="CustomShape 4"/>
          <p:cNvSpPr/>
          <p:nvPr/>
        </p:nvSpPr>
        <p:spPr>
          <a:xfrm>
            <a:off x="6553080" y="6562800"/>
            <a:ext cx="2132280" cy="22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1D74D4D7-403F-45D3-8C47-446165BE5B6F}" type="slidenum">
              <a:rPr lang="ru-RU" sz="700" b="0" strike="noStrike" spc="-1">
                <a:solidFill>
                  <a:srgbClr val="8B8B8B"/>
                </a:solidFill>
                <a:latin typeface="Arial"/>
                <a:ea typeface="DejaVu Sans"/>
              </a:rPr>
              <a:pPr algn="r">
                <a:lnSpc>
                  <a:spcPct val="100000"/>
                </a:lnSpc>
              </a:pPr>
              <a:t>14</a:t>
            </a:fld>
            <a:endParaRPr lang="ru-RU" sz="7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1492560" y="71280"/>
            <a:ext cx="5602320" cy="39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Open Sans"/>
              </a:rPr>
              <a:t>Учет мнения жителей при преобразовании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07" name="Line 2"/>
          <p:cNvSpPr/>
          <p:nvPr/>
        </p:nvSpPr>
        <p:spPr>
          <a:xfrm>
            <a:off x="-354600" y="193320"/>
            <a:ext cx="1866600" cy="0"/>
          </a:xfrm>
          <a:prstGeom prst="line">
            <a:avLst/>
          </a:prstGeom>
          <a:ln w="19080">
            <a:solidFill>
              <a:srgbClr val="E70927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8" name="CustomShape 3"/>
          <p:cNvSpPr/>
          <p:nvPr/>
        </p:nvSpPr>
        <p:spPr>
          <a:xfrm>
            <a:off x="2267640" y="2056320"/>
            <a:ext cx="6663960" cy="216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3400" b="1" strike="noStrike" spc="-1">
                <a:solidFill>
                  <a:srgbClr val="000000"/>
                </a:solidFill>
                <a:latin typeface="Arial"/>
                <a:ea typeface="DejaVu Sans"/>
              </a:rPr>
              <a:t>Мнения, предложения принимаются во всех администрациях поселений и района</a:t>
            </a:r>
            <a:endParaRPr lang="ru-RU" sz="3400" b="0" strike="noStrike" spc="-1">
              <a:latin typeface="Arial"/>
            </a:endParaRPr>
          </a:p>
        </p:txBody>
      </p:sp>
      <p:grpSp>
        <p:nvGrpSpPr>
          <p:cNvPr id="209" name="Group 4"/>
          <p:cNvGrpSpPr/>
          <p:nvPr/>
        </p:nvGrpSpPr>
        <p:grpSpPr>
          <a:xfrm>
            <a:off x="323640" y="2071800"/>
            <a:ext cx="1713240" cy="1713240"/>
            <a:chOff x="323640" y="2071800"/>
            <a:chExt cx="1713240" cy="1713240"/>
          </a:xfrm>
        </p:grpSpPr>
        <p:sp>
          <p:nvSpPr>
            <p:cNvPr id="210" name="CustomShape 5"/>
            <p:cNvSpPr/>
            <p:nvPr/>
          </p:nvSpPr>
          <p:spPr>
            <a:xfrm>
              <a:off x="323640" y="2071800"/>
              <a:ext cx="1713240" cy="17132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pic>
          <p:nvPicPr>
            <p:cNvPr id="211" name="Picture 3"/>
            <p:cNvPicPr/>
            <p:nvPr/>
          </p:nvPicPr>
          <p:blipFill>
            <a:blip r:embed="rId2" cstate="print"/>
            <a:stretch/>
          </p:blipFill>
          <p:spPr>
            <a:xfrm>
              <a:off x="407520" y="2071800"/>
              <a:ext cx="1581120" cy="171324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212" name="CustomShape 6"/>
          <p:cNvSpPr/>
          <p:nvPr/>
        </p:nvSpPr>
        <p:spPr>
          <a:xfrm>
            <a:off x="6553080" y="6562800"/>
            <a:ext cx="2132280" cy="22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94F254D8-9A20-44A6-B814-D56D891B16C0}" type="slidenum">
              <a:rPr lang="ru-RU" sz="700" b="0" strike="noStrike" spc="-1">
                <a:solidFill>
                  <a:srgbClr val="8B8B8B"/>
                </a:solidFill>
                <a:latin typeface="Arial"/>
                <a:ea typeface="DejaVu Sans"/>
              </a:rPr>
              <a:pPr algn="r">
                <a:lnSpc>
                  <a:spcPct val="100000"/>
                </a:lnSpc>
              </a:pPr>
              <a:t>15</a:t>
            </a:fld>
            <a:endParaRPr lang="ru-RU" sz="7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Городилова\Pictures\Структура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9144000" cy="595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6012160" y="2780928"/>
            <a:ext cx="2682560" cy="36787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муниципальный район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118" name="CustomShape 2"/>
          <p:cNvSpPr/>
          <p:nvPr/>
        </p:nvSpPr>
        <p:spPr>
          <a:xfrm>
            <a:off x="5904000" y="1296000"/>
            <a:ext cx="3023280" cy="4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Arial"/>
                <a:ea typeface="DejaVu Sans"/>
              </a:rPr>
              <a:t>сельских поселений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119" name="CustomShape 3"/>
          <p:cNvSpPr/>
          <p:nvPr/>
        </p:nvSpPr>
        <p:spPr>
          <a:xfrm>
            <a:off x="5292080" y="188640"/>
            <a:ext cx="3240360" cy="8295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Open Sans"/>
              </a:rPr>
              <a:t>МЕСТНОЕ 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Arial"/>
                <a:ea typeface="Open Sans"/>
              </a:rPr>
              <a:t>САМОУПРАВЛЕНИЕ</a:t>
            </a:r>
          </a:p>
          <a:p>
            <a:pPr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rgbClr val="000000"/>
                </a:solidFill>
                <a:latin typeface="Arial"/>
                <a:ea typeface="Open Sans"/>
              </a:rPr>
              <a:t>МОЖГИНСКОГО РАЙОНА И ГОРОДА МОЖГА 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120" name="CustomShape 4"/>
          <p:cNvSpPr/>
          <p:nvPr/>
        </p:nvSpPr>
        <p:spPr>
          <a:xfrm>
            <a:off x="5291640" y="2564904"/>
            <a:ext cx="611640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36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1</a:t>
            </a:r>
            <a:endParaRPr lang="ru-RU" sz="3600" b="0" strike="noStrike" spc="-1" dirty="0">
              <a:latin typeface="Arial"/>
            </a:endParaRPr>
          </a:p>
        </p:txBody>
      </p:sp>
      <p:sp>
        <p:nvSpPr>
          <p:cNvPr id="121" name="Line 5"/>
          <p:cNvSpPr/>
          <p:nvPr/>
        </p:nvSpPr>
        <p:spPr>
          <a:xfrm>
            <a:off x="179512" y="193320"/>
            <a:ext cx="1866600" cy="0"/>
          </a:xfrm>
          <a:prstGeom prst="line">
            <a:avLst/>
          </a:prstGeom>
          <a:ln w="19080">
            <a:solidFill>
              <a:srgbClr val="E70927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2" name="CustomShape 6"/>
          <p:cNvSpPr/>
          <p:nvPr/>
        </p:nvSpPr>
        <p:spPr>
          <a:xfrm>
            <a:off x="6553080" y="6563160"/>
            <a:ext cx="2132280" cy="222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28F93C38-7164-4F04-BDA2-D58BCBE44C5C}" type="slidenum">
              <a:rPr lang="ru-RU" sz="700" b="0" strike="noStrike" spc="-1">
                <a:solidFill>
                  <a:srgbClr val="8B8B8B"/>
                </a:solidFill>
                <a:latin typeface="Arial"/>
                <a:ea typeface="DejaVu Sans"/>
              </a:rPr>
              <a:pPr algn="r">
                <a:lnSpc>
                  <a:spcPct val="100000"/>
                </a:lnSpc>
              </a:pPr>
              <a:t>2</a:t>
            </a:fld>
            <a:endParaRPr lang="ru-RU" sz="700" b="0" strike="noStrike" spc="-1">
              <a:latin typeface="Arial"/>
            </a:endParaRPr>
          </a:p>
        </p:txBody>
      </p:sp>
      <p:sp>
        <p:nvSpPr>
          <p:cNvPr id="124" name="CustomShape 7"/>
          <p:cNvSpPr/>
          <p:nvPr/>
        </p:nvSpPr>
        <p:spPr>
          <a:xfrm>
            <a:off x="5008320" y="1152000"/>
            <a:ext cx="894960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36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13</a:t>
            </a:r>
            <a:endParaRPr lang="ru-RU" sz="3600" b="0" strike="noStrike" spc="-1" dirty="0">
              <a:latin typeface="Arial"/>
            </a:endParaRPr>
          </a:p>
        </p:txBody>
      </p:sp>
      <p:sp>
        <p:nvSpPr>
          <p:cNvPr id="125" name="CustomShape 8"/>
          <p:cNvSpPr/>
          <p:nvPr/>
        </p:nvSpPr>
        <p:spPr>
          <a:xfrm>
            <a:off x="6768000" y="1988840"/>
            <a:ext cx="647280" cy="7064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4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+</a:t>
            </a:r>
            <a:endParaRPr lang="ru-RU" sz="4000" b="0" strike="noStrike" spc="-1" dirty="0">
              <a:latin typeface="Arial"/>
            </a:endParaRPr>
          </a:p>
        </p:txBody>
      </p:sp>
      <p:sp>
        <p:nvSpPr>
          <p:cNvPr id="126" name="CustomShape 9"/>
          <p:cNvSpPr/>
          <p:nvPr/>
        </p:nvSpPr>
        <p:spPr>
          <a:xfrm>
            <a:off x="6732240" y="3933056"/>
            <a:ext cx="576064" cy="13219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endParaRPr lang="ru-RU" sz="4000" b="0" strike="noStrike" spc="-1" dirty="0" smtClean="0">
              <a:solidFill>
                <a:srgbClr val="000000"/>
              </a:solidFill>
              <a:latin typeface="Arial"/>
              <a:ea typeface="DejaVu Sans"/>
            </a:endParaRPr>
          </a:p>
          <a:p>
            <a:pPr algn="r">
              <a:lnSpc>
                <a:spcPct val="100000"/>
              </a:lnSpc>
            </a:pPr>
            <a:r>
              <a:rPr lang="ru-RU" sz="40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=</a:t>
            </a:r>
            <a:endParaRPr lang="ru-RU" sz="4000" b="0" strike="noStrike" spc="-1" dirty="0">
              <a:latin typeface="Arial"/>
            </a:endParaRPr>
          </a:p>
        </p:txBody>
      </p:sp>
      <p:sp>
        <p:nvSpPr>
          <p:cNvPr id="127" name="CustomShape 10"/>
          <p:cNvSpPr/>
          <p:nvPr/>
        </p:nvSpPr>
        <p:spPr>
          <a:xfrm>
            <a:off x="5292080" y="5373216"/>
            <a:ext cx="3671280" cy="455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1 муниципальный округ</a:t>
            </a:r>
            <a:endParaRPr lang="ru-RU" sz="2400" b="0" strike="noStrike" spc="-1" dirty="0">
              <a:latin typeface="Arial"/>
            </a:endParaRPr>
          </a:p>
        </p:txBody>
      </p:sp>
      <p:sp>
        <p:nvSpPr>
          <p:cNvPr id="13" name="CustomShape 8"/>
          <p:cNvSpPr/>
          <p:nvPr/>
        </p:nvSpPr>
        <p:spPr>
          <a:xfrm>
            <a:off x="6660232" y="3356992"/>
            <a:ext cx="691424" cy="7064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4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+</a:t>
            </a:r>
            <a:endParaRPr lang="ru-RU" sz="4000" b="0" strike="noStrike" spc="-1" dirty="0">
              <a:latin typeface="Arial"/>
            </a:endParaRPr>
          </a:p>
        </p:txBody>
      </p:sp>
      <p:sp>
        <p:nvSpPr>
          <p:cNvPr id="14" name="CustomShape 1"/>
          <p:cNvSpPr/>
          <p:nvPr/>
        </p:nvSpPr>
        <p:spPr>
          <a:xfrm>
            <a:off x="6012160" y="4005064"/>
            <a:ext cx="2762952" cy="36787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pc="-1" dirty="0">
                <a:solidFill>
                  <a:srgbClr val="000000"/>
                </a:solidFill>
                <a:latin typeface="Arial"/>
                <a:ea typeface="DejaVu Sans"/>
              </a:rPr>
              <a:t>г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ород  Можга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15" name="CustomShape 4"/>
          <p:cNvSpPr/>
          <p:nvPr/>
        </p:nvSpPr>
        <p:spPr>
          <a:xfrm>
            <a:off x="5580112" y="3789040"/>
            <a:ext cx="475568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36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1</a:t>
            </a:r>
            <a:endParaRPr lang="ru-RU" sz="3600" b="0" strike="noStrike" spc="-1" dirty="0">
              <a:latin typeface="Arial"/>
            </a:endParaRPr>
          </a:p>
        </p:txBody>
      </p:sp>
      <p:pic>
        <p:nvPicPr>
          <p:cNvPr id="16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39"/>
            <a:ext cx="4896544" cy="6254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15293"/>
            <a:ext cx="8496944" cy="861774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Понятие </a:t>
            </a:r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виды </a:t>
            </a:r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муниципальных образований</a:t>
            </a:r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(по ФЗ – 131)</a:t>
            </a:r>
            <a:endParaRPr lang="ru-RU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86544" y="1412316"/>
            <a:ext cx="5976664" cy="31769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84076" y="1927609"/>
            <a:ext cx="1944216" cy="9361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Городской округ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43808" y="1844824"/>
            <a:ext cx="2613992" cy="9361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0253" y="1589852"/>
            <a:ext cx="2815011" cy="13412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Прямая со стрелкой 7"/>
          <p:cNvCxnSpPr/>
          <p:nvPr/>
        </p:nvCxnSpPr>
        <p:spPr>
          <a:xfrm flipH="1">
            <a:off x="3070666" y="2715296"/>
            <a:ext cx="504564" cy="47415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860032" y="2715296"/>
            <a:ext cx="288032" cy="43166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>
            <a:off x="2144056" y="3176972"/>
            <a:ext cx="193140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Городское поселение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4330145" y="3174988"/>
            <a:ext cx="194421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Сельское поселение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514436" y="1906709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Муниципальный округ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9512" y="1722043"/>
            <a:ext cx="1476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1 уровень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79512" y="299230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 уровень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3265683" y="1990121"/>
            <a:ext cx="2036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Муниципальный район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07448" y="5013176"/>
            <a:ext cx="2697472" cy="57606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684076" y="5013176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</a:rPr>
              <a:t>Особенности</a:t>
            </a:r>
            <a:endParaRPr lang="ru-RU" sz="2400" b="1" dirty="0">
              <a:solidFill>
                <a:schemeClr val="tx2"/>
              </a:solidFill>
            </a:endParaRPr>
          </a:p>
        </p:txBody>
      </p:sp>
      <p:cxnSp>
        <p:nvCxnSpPr>
          <p:cNvPr id="24" name="Скругленная соединительная линия 23"/>
          <p:cNvCxnSpPr/>
          <p:nvPr/>
        </p:nvCxnSpPr>
        <p:spPr>
          <a:xfrm rot="5400000">
            <a:off x="-706906" y="3762953"/>
            <a:ext cx="3301591" cy="1528756"/>
          </a:xfrm>
          <a:prstGeom prst="curved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67826" y="5848189"/>
            <a:ext cx="2680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1 населенный пункт (как правило город)</a:t>
            </a:r>
            <a:endParaRPr lang="ru-RU" dirty="0"/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4186808" y="2863713"/>
            <a:ext cx="0" cy="2808312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4439515" y="3933056"/>
            <a:ext cx="1018285" cy="168939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248295" y="5862377"/>
            <a:ext cx="3075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Несколько </a:t>
            </a:r>
          </a:p>
          <a:p>
            <a:pPr algn="ctr"/>
            <a:r>
              <a:rPr lang="ru-RU" dirty="0" smtClean="0"/>
              <a:t>населенных пунктов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6378128" y="5848189"/>
            <a:ext cx="2648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Несколько </a:t>
            </a:r>
          </a:p>
          <a:p>
            <a:pPr algn="ctr"/>
            <a:r>
              <a:rPr lang="ru-RU" dirty="0" smtClean="0"/>
              <a:t>населенных пунктов</a:t>
            </a:r>
          </a:p>
          <a:p>
            <a:pPr algn="ctr"/>
            <a:r>
              <a:rPr lang="ru-RU" dirty="0" smtClean="0"/>
              <a:t>(города и деревни)</a:t>
            </a: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7657762" y="3040400"/>
            <a:ext cx="0" cy="254884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9250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82062"/>
            <a:ext cx="7283152" cy="104858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+mj-lt"/>
              </a:rPr>
              <a:t>Пути преобразования</a:t>
            </a:r>
            <a:br>
              <a:rPr lang="ru-RU" sz="3600" b="1" dirty="0" smtClean="0">
                <a:solidFill>
                  <a:srgbClr val="FF0000"/>
                </a:solidFill>
                <a:latin typeface="+mj-lt"/>
              </a:rPr>
            </a:br>
            <a:r>
              <a:rPr lang="ru-RU" sz="3600" b="1" dirty="0" smtClean="0">
                <a:solidFill>
                  <a:srgbClr val="0070C0"/>
                </a:solidFill>
                <a:latin typeface="+mj-lt"/>
              </a:rPr>
              <a:t>(Статья 13 ФЗ-131)</a:t>
            </a:r>
            <a:endParaRPr lang="ru-RU" sz="3600" b="1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5" name="Прямая со стрелкой 4"/>
          <p:cNvCxnSpPr>
            <a:endCxn id="6" idx="0"/>
          </p:cNvCxnSpPr>
          <p:nvPr/>
        </p:nvCxnSpPr>
        <p:spPr>
          <a:xfrm flipH="1">
            <a:off x="1452407" y="1340768"/>
            <a:ext cx="1093260" cy="468052"/>
          </a:xfrm>
          <a:prstGeom prst="straightConnector1">
            <a:avLst/>
          </a:prstGeom>
          <a:ln w="95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143124" y="1808820"/>
            <a:ext cx="2618566" cy="756084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Объединение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183078" y="1870980"/>
            <a:ext cx="2399447" cy="693924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Разделение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203900" y="1824935"/>
            <a:ext cx="2376264" cy="693924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Изменение статуса</a:t>
            </a:r>
            <a:endParaRPr lang="ru-RU" b="1" dirty="0">
              <a:solidFill>
                <a:srgbClr val="0070C0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4245483" y="1340768"/>
            <a:ext cx="1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6228184" y="1340768"/>
            <a:ext cx="288032" cy="5302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252452" y="2614844"/>
            <a:ext cx="4319548" cy="140331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AutoNum type="arabicPeriod"/>
            </a:pPr>
            <a:endParaRPr lang="ru-RU" sz="2800" b="1" dirty="0" smtClean="0">
              <a:solidFill>
                <a:srgbClr val="00B050"/>
              </a:solidFill>
            </a:endParaRPr>
          </a:p>
          <a:p>
            <a:r>
              <a:rPr lang="ru-RU" sz="2000" b="1" dirty="0" smtClean="0">
                <a:solidFill>
                  <a:srgbClr val="00B050"/>
                </a:solidFill>
              </a:rPr>
              <a:t>СП+СП=СП</a:t>
            </a:r>
          </a:p>
          <a:p>
            <a:r>
              <a:rPr lang="ru-RU" sz="2000" b="1" dirty="0" smtClean="0">
                <a:solidFill>
                  <a:srgbClr val="00B050"/>
                </a:solidFill>
              </a:rPr>
              <a:t>СП+СП+….= Мун. округ</a:t>
            </a:r>
          </a:p>
          <a:p>
            <a:r>
              <a:rPr lang="ru-RU" sz="2000" b="1" dirty="0" smtClean="0">
                <a:solidFill>
                  <a:srgbClr val="00B050"/>
                </a:solidFill>
              </a:rPr>
              <a:t>СП+СП+МР    +ГО= </a:t>
            </a:r>
            <a:r>
              <a:rPr lang="ru-RU" sz="2000" b="1" dirty="0">
                <a:solidFill>
                  <a:srgbClr val="00B050"/>
                </a:solidFill>
              </a:rPr>
              <a:t>Мун. округ</a:t>
            </a:r>
          </a:p>
          <a:p>
            <a:endParaRPr lang="ru-RU" sz="2300" b="1" dirty="0" smtClean="0">
              <a:solidFill>
                <a:srgbClr val="00B050"/>
              </a:solidFill>
            </a:endParaRPr>
          </a:p>
          <a:p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20" name="Выгнутая влево стрелка 19"/>
          <p:cNvSpPr/>
          <p:nvPr/>
        </p:nvSpPr>
        <p:spPr>
          <a:xfrm>
            <a:off x="-193426" y="2091529"/>
            <a:ext cx="673100" cy="1368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>
            <a:off x="535003" y="2430099"/>
            <a:ext cx="3100893" cy="19261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>
            <a:off x="3953272" y="2564904"/>
            <a:ext cx="2922984" cy="17913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Выноска со стрелкой вниз 34"/>
          <p:cNvSpPr/>
          <p:nvPr/>
        </p:nvSpPr>
        <p:spPr>
          <a:xfrm>
            <a:off x="1997673" y="4404717"/>
            <a:ext cx="3672408" cy="869875"/>
          </a:xfrm>
          <a:prstGeom prst="downArrowCallou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Закон субъекта РФ</a:t>
            </a:r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3" name="Блок-схема: знак завершения 42"/>
          <p:cNvSpPr/>
          <p:nvPr/>
        </p:nvSpPr>
        <p:spPr>
          <a:xfrm>
            <a:off x="143124" y="5157193"/>
            <a:ext cx="2268636" cy="1205508"/>
          </a:xfrm>
          <a:prstGeom prst="flowChartTerminator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По инициативе населения</a:t>
            </a:r>
          </a:p>
          <a:p>
            <a:pPr algn="ctr"/>
            <a:endParaRPr lang="ru-RU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Референдум</a:t>
            </a:r>
            <a:endParaRPr lang="ru-RU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4" name="Блок-схема: знак завершения 43"/>
          <p:cNvSpPr/>
          <p:nvPr/>
        </p:nvSpPr>
        <p:spPr>
          <a:xfrm>
            <a:off x="2714525" y="5248465"/>
            <a:ext cx="3153619" cy="1609535"/>
          </a:xfrm>
          <a:prstGeom prst="flowChartTerminator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Орган местного самоуправления</a:t>
            </a:r>
          </a:p>
          <a:p>
            <a:pPr algn="ctr"/>
            <a:endParaRPr lang="ru-RU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Решение представит. органа</a:t>
            </a:r>
            <a:endParaRPr lang="ru-RU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5" name="Блок-схема: знак завершения 44"/>
          <p:cNvSpPr/>
          <p:nvPr/>
        </p:nvSpPr>
        <p:spPr>
          <a:xfrm>
            <a:off x="6012160" y="5426894"/>
            <a:ext cx="2448272" cy="935807"/>
          </a:xfrm>
          <a:prstGeom prst="flowChartTerminator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Орган государственной власти</a:t>
            </a:r>
            <a:endParaRPr lang="ru-RU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47" name="Прямая со стрелкой 46"/>
          <p:cNvCxnSpPr/>
          <p:nvPr/>
        </p:nvCxnSpPr>
        <p:spPr>
          <a:xfrm>
            <a:off x="1277442" y="5733256"/>
            <a:ext cx="0" cy="31472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165" y="5894797"/>
            <a:ext cx="274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" name="Скругленный прямоугольник 50"/>
          <p:cNvSpPr/>
          <p:nvPr/>
        </p:nvSpPr>
        <p:spPr>
          <a:xfrm>
            <a:off x="6228184" y="2564904"/>
            <a:ext cx="2745859" cy="259228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 smtClean="0">
              <a:solidFill>
                <a:srgbClr val="00B050"/>
              </a:solidFill>
            </a:endParaRPr>
          </a:p>
          <a:p>
            <a:pPr algn="ctr"/>
            <a:r>
              <a:rPr lang="ru-RU" sz="2000" dirty="0" smtClean="0">
                <a:solidFill>
                  <a:srgbClr val="00B050"/>
                </a:solidFill>
              </a:rPr>
              <a:t>ГП       СП</a:t>
            </a:r>
          </a:p>
          <a:p>
            <a:pPr algn="ctr"/>
            <a:r>
              <a:rPr lang="ru-RU" sz="2000" dirty="0" smtClean="0">
                <a:solidFill>
                  <a:srgbClr val="00B050"/>
                </a:solidFill>
              </a:rPr>
              <a:t>СП       ГП</a:t>
            </a:r>
          </a:p>
          <a:p>
            <a:pPr algn="ctr"/>
            <a:r>
              <a:rPr lang="ru-RU" sz="2000" dirty="0" smtClean="0">
                <a:solidFill>
                  <a:srgbClr val="00B050"/>
                </a:solidFill>
              </a:rPr>
              <a:t>ГП       ГО</a:t>
            </a:r>
          </a:p>
          <a:p>
            <a:pPr algn="ctr"/>
            <a:r>
              <a:rPr lang="ru-RU" sz="2000" dirty="0" smtClean="0">
                <a:solidFill>
                  <a:srgbClr val="00B050"/>
                </a:solidFill>
              </a:rPr>
              <a:t>Мун </a:t>
            </a:r>
            <a:r>
              <a:rPr lang="ru-RU" sz="2000" dirty="0" err="1" smtClean="0">
                <a:solidFill>
                  <a:srgbClr val="00B050"/>
                </a:solidFill>
              </a:rPr>
              <a:t>окр</a:t>
            </a:r>
            <a:r>
              <a:rPr lang="ru-RU" sz="2000" dirty="0" smtClean="0">
                <a:solidFill>
                  <a:srgbClr val="00B050"/>
                </a:solidFill>
              </a:rPr>
              <a:t>      ГО</a:t>
            </a:r>
          </a:p>
          <a:p>
            <a:pPr algn="ctr"/>
            <a:r>
              <a:rPr lang="ru-RU" sz="2000" dirty="0" smtClean="0">
                <a:solidFill>
                  <a:srgbClr val="00B050"/>
                </a:solidFill>
              </a:rPr>
              <a:t>ГО      </a:t>
            </a:r>
            <a:r>
              <a:rPr lang="ru-RU" sz="2000" dirty="0" smtClean="0">
                <a:solidFill>
                  <a:srgbClr val="00B050"/>
                </a:solidFill>
              </a:rPr>
              <a:t>Мун. </a:t>
            </a:r>
            <a:r>
              <a:rPr lang="ru-RU" sz="2000" dirty="0" err="1" smtClean="0">
                <a:solidFill>
                  <a:srgbClr val="00B050"/>
                </a:solidFill>
              </a:rPr>
              <a:t>Окр</a:t>
            </a:r>
            <a:r>
              <a:rPr lang="ru-RU" sz="2000" dirty="0" smtClean="0">
                <a:solidFill>
                  <a:srgbClr val="00B050"/>
                </a:solidFill>
              </a:rPr>
              <a:t>.</a:t>
            </a:r>
            <a:endParaRPr lang="ru-RU" sz="2000" dirty="0" smtClean="0">
              <a:solidFill>
                <a:srgbClr val="00B050"/>
              </a:solidFill>
            </a:endParaRPr>
          </a:p>
          <a:p>
            <a:pPr algn="ctr"/>
            <a:r>
              <a:rPr lang="ru-RU" sz="2000" dirty="0" smtClean="0">
                <a:solidFill>
                  <a:srgbClr val="00B050"/>
                </a:solidFill>
              </a:rPr>
              <a:t>ГО      </a:t>
            </a:r>
            <a:r>
              <a:rPr lang="ru-RU" sz="2000" dirty="0" err="1" smtClean="0">
                <a:solidFill>
                  <a:srgbClr val="00B050"/>
                </a:solidFill>
              </a:rPr>
              <a:t>ГО</a:t>
            </a:r>
            <a:r>
              <a:rPr lang="ru-RU" sz="2000" dirty="0" smtClean="0">
                <a:solidFill>
                  <a:srgbClr val="00B050"/>
                </a:solidFill>
              </a:rPr>
              <a:t> с </a:t>
            </a:r>
            <a:r>
              <a:rPr lang="ru-RU" sz="2000" dirty="0" err="1" smtClean="0">
                <a:solidFill>
                  <a:srgbClr val="00B050"/>
                </a:solidFill>
              </a:rPr>
              <a:t>вн</a:t>
            </a:r>
            <a:r>
              <a:rPr lang="ru-RU" sz="2000" dirty="0" smtClean="0">
                <a:solidFill>
                  <a:srgbClr val="00B050"/>
                </a:solidFill>
              </a:rPr>
              <a:t>. дел</a:t>
            </a:r>
            <a:r>
              <a:rPr lang="ru-RU" sz="2000" dirty="0" smtClean="0">
                <a:solidFill>
                  <a:srgbClr val="00B050"/>
                </a:solidFill>
              </a:rPr>
              <a:t>.</a:t>
            </a:r>
          </a:p>
          <a:p>
            <a:pPr algn="ctr"/>
            <a:r>
              <a:rPr lang="ru-RU" sz="2000" dirty="0" smtClean="0">
                <a:solidFill>
                  <a:srgbClr val="00B050"/>
                </a:solidFill>
              </a:rPr>
              <a:t>Пос. к ГО с </a:t>
            </a:r>
            <a:r>
              <a:rPr lang="ru-RU" sz="2000" dirty="0" err="1" smtClean="0">
                <a:solidFill>
                  <a:srgbClr val="00B050"/>
                </a:solidFill>
              </a:rPr>
              <a:t>внутр</a:t>
            </a:r>
            <a:r>
              <a:rPr lang="ru-RU" sz="2000" dirty="0" smtClean="0">
                <a:solidFill>
                  <a:srgbClr val="00B050"/>
                </a:solidFill>
              </a:rPr>
              <a:t>. </a:t>
            </a:r>
            <a:r>
              <a:rPr lang="ru-RU" sz="2000" dirty="0">
                <a:solidFill>
                  <a:srgbClr val="00B050"/>
                </a:solidFill>
              </a:rPr>
              <a:t>д</a:t>
            </a:r>
            <a:r>
              <a:rPr lang="ru-RU" sz="2000" dirty="0" smtClean="0">
                <a:solidFill>
                  <a:srgbClr val="00B050"/>
                </a:solidFill>
              </a:rPr>
              <a:t>ел.</a:t>
            </a:r>
            <a:endParaRPr lang="ru-RU" sz="2000" dirty="0" smtClean="0">
              <a:solidFill>
                <a:srgbClr val="00B050"/>
              </a:solidFill>
            </a:endParaRPr>
          </a:p>
          <a:p>
            <a:pPr algn="ctr"/>
            <a:endParaRPr lang="ru-RU" sz="2000" dirty="0">
              <a:solidFill>
                <a:srgbClr val="00B050"/>
              </a:solidFill>
            </a:endParaRPr>
          </a:p>
        </p:txBody>
      </p:sp>
      <p:sp>
        <p:nvSpPr>
          <p:cNvPr id="54" name="Стрелка вправо 53"/>
          <p:cNvSpPr/>
          <p:nvPr/>
        </p:nvSpPr>
        <p:spPr>
          <a:xfrm>
            <a:off x="7510325" y="2841395"/>
            <a:ext cx="21602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</a:t>
            </a:r>
            <a:endParaRPr lang="ru-RU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996" y="3167065"/>
            <a:ext cx="249237" cy="10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459" y="3486597"/>
            <a:ext cx="249237" cy="10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6945" y="3769852"/>
            <a:ext cx="249237" cy="10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1" y="4097486"/>
            <a:ext cx="267418" cy="110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341415"/>
            <a:ext cx="2492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1529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2711160" y="140040"/>
            <a:ext cx="6233736" cy="36787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Open Sans"/>
              </a:rPr>
              <a:t>МЕСТНОЕ САМОУПРАВЛЕНИЕ В </a:t>
            </a:r>
            <a:r>
              <a:rPr lang="ru-RU" sz="1800" b="1" strike="noStrike" spc="-1" dirty="0" smtClean="0">
                <a:solidFill>
                  <a:srgbClr val="000000"/>
                </a:solidFill>
                <a:latin typeface="Arial"/>
                <a:ea typeface="Open Sans"/>
              </a:rPr>
              <a:t>ГОРОДЕ И </a:t>
            </a: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Open Sans"/>
              </a:rPr>
              <a:t>РАЙОНЕ 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129" name="Line 2"/>
          <p:cNvSpPr/>
          <p:nvPr/>
        </p:nvSpPr>
        <p:spPr>
          <a:xfrm>
            <a:off x="-384120" y="193320"/>
            <a:ext cx="2022120" cy="0"/>
          </a:xfrm>
          <a:prstGeom prst="line">
            <a:avLst/>
          </a:prstGeom>
          <a:ln w="19080">
            <a:solidFill>
              <a:srgbClr val="E70927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0" name="CustomShape 3"/>
          <p:cNvSpPr/>
          <p:nvPr/>
        </p:nvSpPr>
        <p:spPr>
          <a:xfrm>
            <a:off x="6553080" y="6562800"/>
            <a:ext cx="2132280" cy="22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F3B503BF-2833-4386-B004-2FD219F327C7}" type="slidenum">
              <a:rPr lang="ru-RU" sz="700" b="0" strike="noStrike" spc="-1">
                <a:solidFill>
                  <a:srgbClr val="8B8B8B"/>
                </a:solidFill>
                <a:latin typeface="Arial"/>
                <a:ea typeface="DejaVu Sans"/>
              </a:rPr>
              <a:pPr algn="r">
                <a:lnSpc>
                  <a:spcPct val="100000"/>
                </a:lnSpc>
              </a:pPr>
              <a:t>5</a:t>
            </a:fld>
            <a:endParaRPr lang="ru-RU" sz="700" b="0" strike="noStrike" spc="-1">
              <a:latin typeface="Arial"/>
            </a:endParaRPr>
          </a:p>
        </p:txBody>
      </p:sp>
      <p:graphicFrame>
        <p:nvGraphicFramePr>
          <p:cNvPr id="131" name="Table 4"/>
          <p:cNvGraphicFramePr/>
          <p:nvPr/>
        </p:nvGraphicFramePr>
        <p:xfrm>
          <a:off x="2952000" y="599040"/>
          <a:ext cx="5940000" cy="6217920"/>
        </p:xfrm>
        <a:graphic>
          <a:graphicData uri="http://schemas.openxmlformats.org/drawingml/2006/table">
            <a:tbl>
              <a:tblPr/>
              <a:tblGrid>
                <a:gridCol w="2969640"/>
                <a:gridCol w="2970360"/>
              </a:tblGrid>
              <a:tr h="6145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ФАКТ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31B6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По результатам преобразования 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31B6FD"/>
                    </a:solidFill>
                  </a:tcPr>
                </a:tc>
              </a:tr>
              <a:tr h="14123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 </a:t>
                      </a:r>
                      <a:r>
                        <a:rPr lang="ru-RU" sz="18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муниципальных образований</a:t>
                      </a:r>
                      <a:r>
                        <a:rPr lang="ru-RU" sz="18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: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1- город;</a:t>
                      </a:r>
                      <a:endParaRPr lang="ru-RU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1 – район;</a:t>
                      </a:r>
                      <a:endParaRPr lang="ru-RU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 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– поселений</a:t>
                      </a:r>
                      <a:r>
                        <a:rPr lang="ru-RU" sz="1800" b="0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 муниципальное образование: </a:t>
                      </a:r>
                      <a:endParaRPr lang="ru-RU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1 - муниципальный округ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</a:tr>
              <a:tr h="1156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 </a:t>
                      </a:r>
                      <a:r>
                        <a:rPr lang="ru-RU" sz="18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советов депутатов</a:t>
                      </a:r>
                      <a:r>
                        <a:rPr lang="ru-RU" sz="18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: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– город;</a:t>
                      </a:r>
                      <a:endParaRPr lang="ru-RU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1 – район;</a:t>
                      </a:r>
                      <a:endParaRPr lang="ru-RU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 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– поселений</a:t>
                      </a:r>
                      <a:r>
                        <a:rPr lang="ru-RU" sz="1800" b="0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2F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 совет депутатов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2FE"/>
                    </a:solidFill>
                  </a:tcPr>
                </a:tc>
              </a:tr>
              <a:tr h="1156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 </a:t>
                      </a:r>
                      <a:r>
                        <a:rPr lang="ru-RU" sz="18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администраций</a:t>
                      </a:r>
                      <a:r>
                        <a:rPr lang="ru-RU" sz="18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: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– город;</a:t>
                      </a:r>
                      <a:endParaRPr lang="ru-RU" sz="1800" b="0" strike="noStrike" spc="-1" dirty="0" smtClean="0">
                        <a:latin typeface="+mn-l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– район;</a:t>
                      </a:r>
                      <a:endParaRPr lang="ru-RU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 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– поселений</a:t>
                      </a:r>
                      <a:r>
                        <a:rPr lang="ru-RU" sz="1800" b="0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1 администрация с </a:t>
                      </a: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 </a:t>
                      </a: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территориальными органами в сельских поселениях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E5FE"/>
                    </a:solidFill>
                  </a:tcPr>
                </a:tc>
              </a:tr>
              <a:tr h="16588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 </a:t>
                      </a:r>
                      <a:r>
                        <a:rPr lang="ru-RU" sz="18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глав муниципальных образований</a:t>
                      </a:r>
                      <a:r>
                        <a:rPr lang="ru-RU" sz="18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: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– город;</a:t>
                      </a:r>
                      <a:endParaRPr lang="ru-RU" sz="1800" b="0" strike="noStrike" spc="-1" dirty="0" smtClean="0">
                        <a:latin typeface="+mn-l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– район;</a:t>
                      </a:r>
                      <a:endParaRPr lang="ru-RU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 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– поселений.</a:t>
                      </a:r>
                      <a:endParaRPr lang="ru-RU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2F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1 глава муниципального образования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2FE"/>
                    </a:solidFill>
                  </a:tcPr>
                </a:tc>
              </a:tr>
            </a:tbl>
          </a:graphicData>
        </a:graphic>
      </p:graphicFrame>
      <p:pic>
        <p:nvPicPr>
          <p:cNvPr id="8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2480593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C:\Users\Денисов\Downloads\mozhraion_ma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14" y="3501008"/>
            <a:ext cx="2586804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" name="Group 1"/>
          <p:cNvGrpSpPr/>
          <p:nvPr/>
        </p:nvGrpSpPr>
        <p:grpSpPr>
          <a:xfrm>
            <a:off x="714240" y="1000080"/>
            <a:ext cx="570240" cy="570240"/>
            <a:chOff x="714240" y="1000080"/>
            <a:chExt cx="570240" cy="570240"/>
          </a:xfrm>
        </p:grpSpPr>
        <p:sp>
          <p:nvSpPr>
            <p:cNvPr id="135" name="CustomShape 2"/>
            <p:cNvSpPr/>
            <p:nvPr/>
          </p:nvSpPr>
          <p:spPr>
            <a:xfrm>
              <a:off x="714240" y="1000080"/>
              <a:ext cx="570240" cy="5702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pic>
          <p:nvPicPr>
            <p:cNvPr id="136" name="Picture 3"/>
            <p:cNvPicPr/>
            <p:nvPr/>
          </p:nvPicPr>
          <p:blipFill>
            <a:blip r:embed="rId2" cstate="print"/>
            <a:stretch/>
          </p:blipFill>
          <p:spPr>
            <a:xfrm>
              <a:off x="742320" y="1000080"/>
              <a:ext cx="525960" cy="57024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37" name="CustomShape 3"/>
          <p:cNvSpPr/>
          <p:nvPr/>
        </p:nvSpPr>
        <p:spPr>
          <a:xfrm>
            <a:off x="1509480" y="71280"/>
            <a:ext cx="71125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000000"/>
                </a:solidFill>
                <a:latin typeface="Arial"/>
                <a:ea typeface="Open Sans"/>
              </a:rPr>
              <a:t>ЗАДАЧИ ПРЕОБРАЗОВАНИЯ МЕСТНОГО САМОУПРАВЛЕНИЯ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38" name="Line 4"/>
          <p:cNvSpPr/>
          <p:nvPr/>
        </p:nvSpPr>
        <p:spPr>
          <a:xfrm>
            <a:off x="-354600" y="193320"/>
            <a:ext cx="1866600" cy="0"/>
          </a:xfrm>
          <a:prstGeom prst="line">
            <a:avLst/>
          </a:prstGeom>
          <a:ln w="19080">
            <a:solidFill>
              <a:srgbClr val="E70927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9" name="CustomShape 5"/>
          <p:cNvSpPr/>
          <p:nvPr/>
        </p:nvSpPr>
        <p:spPr>
          <a:xfrm>
            <a:off x="1604520" y="960480"/>
            <a:ext cx="7120440" cy="496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ОСТАВИТЬ НА МЕСТАХ РЕШЕНИЕ ОСНОВНЫХ ПОЛНОМОЧИЙ, РЕШАЕМЫХ В СЕЛЬСКИХ ПОСЕЛЕНИЯХ.</a:t>
            </a:r>
            <a:endParaRPr lang="ru-RU" sz="20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20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Например:</a:t>
            </a:r>
            <a:endParaRPr lang="ru-RU" sz="2400" b="0" strike="noStrike" spc="-1">
              <a:latin typeface="Arial"/>
            </a:endParaRPr>
          </a:p>
          <a:p>
            <a:pPr marL="457200" indent="-45576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Вопросы благоустройства.</a:t>
            </a:r>
            <a:endParaRPr lang="ru-RU" sz="2400" b="0" strike="noStrike" spc="-1">
              <a:latin typeface="Arial"/>
            </a:endParaRPr>
          </a:p>
          <a:p>
            <a:pPr marL="457200" indent="-45576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Освещение населенных пунктов.</a:t>
            </a:r>
            <a:endParaRPr lang="ru-RU" sz="2400" b="0" strike="noStrike" spc="-1">
              <a:latin typeface="Arial"/>
            </a:endParaRPr>
          </a:p>
          <a:p>
            <a:pPr marL="457200" indent="-45576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Расчистка дорог.</a:t>
            </a:r>
            <a:endParaRPr lang="ru-RU" sz="2400" b="0" strike="noStrike" spc="-1">
              <a:latin typeface="Arial"/>
            </a:endParaRPr>
          </a:p>
          <a:p>
            <a:pPr marL="457200" indent="-455760" algn="just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Первичные меры пожаротушения, работа добровольных пожарных.</a:t>
            </a:r>
            <a:endParaRPr lang="ru-RU" sz="2400" b="0" strike="noStrike" spc="-1">
              <a:latin typeface="Arial"/>
            </a:endParaRPr>
          </a:p>
          <a:p>
            <a:pPr marL="457200" indent="-455760" algn="just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Вопросы присвоения адресов объектам недвижимости и земельным участкам.</a:t>
            </a:r>
            <a:endParaRPr lang="ru-RU" sz="2400" b="0" strike="noStrike" spc="-1">
              <a:latin typeface="Arial"/>
            </a:endParaRPr>
          </a:p>
          <a:p>
            <a:pPr marL="457200" indent="-45576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Работа муниципальных кладбищ.</a:t>
            </a:r>
            <a:endParaRPr lang="ru-RU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2400" b="0" strike="noStrike" spc="-1">
              <a:latin typeface="Arial"/>
            </a:endParaRPr>
          </a:p>
        </p:txBody>
      </p:sp>
      <p:sp>
        <p:nvSpPr>
          <p:cNvPr id="140" name="CustomShape 6"/>
          <p:cNvSpPr/>
          <p:nvPr/>
        </p:nvSpPr>
        <p:spPr>
          <a:xfrm>
            <a:off x="6553080" y="6562800"/>
            <a:ext cx="2132280" cy="22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F23D8C32-3C63-402F-84D1-41F7FCA9D10B}" type="slidenum">
              <a:rPr lang="ru-RU" sz="700" b="0" strike="noStrike" spc="-1">
                <a:solidFill>
                  <a:srgbClr val="8B8B8B"/>
                </a:solidFill>
                <a:latin typeface="Arial"/>
                <a:ea typeface="DejaVu Sans"/>
              </a:rPr>
              <a:pPr algn="r">
                <a:lnSpc>
                  <a:spcPct val="100000"/>
                </a:lnSpc>
              </a:pPr>
              <a:t>6</a:t>
            </a:fld>
            <a:endParaRPr lang="ru-RU" sz="7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1259640" y="71280"/>
            <a:ext cx="7882920" cy="30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400" b="1" strike="noStrike" spc="-1">
                <a:solidFill>
                  <a:srgbClr val="000000"/>
                </a:solidFill>
                <a:latin typeface="Arial"/>
                <a:ea typeface="Open Sans"/>
              </a:rPr>
              <a:t>ВЫБОРЫ В ПРЕДСТАВИТЕЛЬНЫЕ ОРГАНЫ МУНИЦИПАЛЬНЫХ ОБРАЗОВАНИЙ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42" name="Line 2"/>
          <p:cNvSpPr/>
          <p:nvPr/>
        </p:nvSpPr>
        <p:spPr>
          <a:xfrm>
            <a:off x="12240" y="212760"/>
            <a:ext cx="1247040" cy="12240"/>
          </a:xfrm>
          <a:prstGeom prst="line">
            <a:avLst/>
          </a:prstGeom>
          <a:ln w="19080">
            <a:solidFill>
              <a:srgbClr val="E70927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graphicFrame>
        <p:nvGraphicFramePr>
          <p:cNvPr id="143" name="Table 3"/>
          <p:cNvGraphicFramePr/>
          <p:nvPr/>
        </p:nvGraphicFramePr>
        <p:xfrm>
          <a:off x="230760" y="503280"/>
          <a:ext cx="8640720" cy="4297680"/>
        </p:xfrm>
        <a:graphic>
          <a:graphicData uri="http://schemas.openxmlformats.org/drawingml/2006/table">
            <a:tbl>
              <a:tblPr/>
              <a:tblGrid>
                <a:gridCol w="2880000"/>
                <a:gridCol w="2880000"/>
                <a:gridCol w="2880720"/>
              </a:tblGrid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Муниципальный округ</a:t>
                      </a:r>
                      <a:endParaRPr lang="ru-RU" sz="20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7632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31B6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Муниципальный район</a:t>
                      </a:r>
                      <a:endParaRPr lang="ru-RU" sz="20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2000" b="0" strike="noStrike" spc="-1">
                        <a:latin typeface="Arial"/>
                      </a:endParaRPr>
                    </a:p>
                  </a:txBody>
                  <a:tcPr>
                    <a:lnL w="76320">
                      <a:solidFill>
                        <a:srgbClr val="FFFFFF"/>
                      </a:solidFill>
                    </a:lnL>
                    <a:lnR w="7632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A6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Сельское поселение</a:t>
                      </a:r>
                      <a:endParaRPr lang="ru-RU" sz="2000" b="0" strike="noStrike" spc="-1">
                        <a:latin typeface="Arial"/>
                      </a:endParaRPr>
                    </a:p>
                  </a:txBody>
                  <a:tcPr>
                    <a:lnL w="7632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A6099"/>
                    </a:solidFill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latin typeface="Arial"/>
                        </a:rPr>
                        <a:t>Не менее </a:t>
                      </a:r>
                      <a:r>
                        <a:rPr lang="ru-RU" sz="1800" b="0" strike="noStrike" spc="-1" dirty="0" smtClean="0">
                          <a:latin typeface="Arial"/>
                        </a:rPr>
                        <a:t>26 </a:t>
                      </a:r>
                      <a:r>
                        <a:rPr lang="ru-RU" sz="1800" b="0" strike="noStrike" spc="-1" dirty="0">
                          <a:latin typeface="Arial"/>
                        </a:rPr>
                        <a:t>депутатов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7632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 dirty="0" smtClean="0">
                          <a:latin typeface="Arial"/>
                        </a:rPr>
                        <a:t>20 </a:t>
                      </a:r>
                      <a:r>
                        <a:rPr lang="ru-RU" sz="1800" b="0" strike="noStrike" spc="-1" dirty="0">
                          <a:latin typeface="Arial"/>
                        </a:rPr>
                        <a:t>депутата</a:t>
                      </a:r>
                    </a:p>
                  </a:txBody>
                  <a:tcPr>
                    <a:lnL w="76320">
                      <a:solidFill>
                        <a:srgbClr val="FFFFFF"/>
                      </a:solidFill>
                    </a:lnL>
                    <a:lnR w="7632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4C7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 dirty="0" smtClean="0">
                          <a:latin typeface="Arial"/>
                        </a:rPr>
                        <a:t>133 </a:t>
                      </a:r>
                      <a:r>
                        <a:rPr lang="ru-RU" sz="1800" b="0" strike="noStrike" spc="-1" dirty="0">
                          <a:latin typeface="Arial"/>
                        </a:rPr>
                        <a:t>депутатов</a:t>
                      </a:r>
                    </a:p>
                  </a:txBody>
                  <a:tcPr>
                    <a:lnL w="7632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4C7DC"/>
                    </a:solidFill>
                  </a:tcPr>
                </a:tc>
              </a:tr>
              <a:tr h="37080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latin typeface="Arial"/>
                        </a:rPr>
                        <a:t>Выборы 1 депутата — 100-130тыс.рублей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7632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latin typeface="Arial"/>
                        </a:rPr>
                        <a:t>Ориентировочно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 dirty="0" smtClean="0">
                          <a:latin typeface="Arial"/>
                        </a:rPr>
                        <a:t>26 </a:t>
                      </a:r>
                      <a:r>
                        <a:rPr lang="ru-RU" sz="1800" b="0" strike="noStrike" spc="-1" dirty="0">
                          <a:latin typeface="Arial"/>
                        </a:rPr>
                        <a:t>депутата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7632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 dirty="0" smtClean="0">
                          <a:latin typeface="Arial"/>
                        </a:rPr>
                        <a:t>179 </a:t>
                      </a:r>
                      <a:r>
                        <a:rPr lang="ru-RU" sz="1800" b="0" strike="noStrike" spc="-1" dirty="0">
                          <a:latin typeface="Arial"/>
                        </a:rPr>
                        <a:t>депутатов</a:t>
                      </a:r>
                    </a:p>
                  </a:txBody>
                  <a:tcPr>
                    <a:lnL w="76320">
                      <a:solidFill>
                        <a:srgbClr val="FFFFFF"/>
                      </a:solidFill>
                    </a:lnL>
                    <a:lnR w="7632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6F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</a:tr>
            </a:tbl>
          </a:graphicData>
        </a:graphic>
      </p:graphicFrame>
      <p:sp>
        <p:nvSpPr>
          <p:cNvPr id="144" name="CustomShape 4"/>
          <p:cNvSpPr/>
          <p:nvPr/>
        </p:nvSpPr>
        <p:spPr>
          <a:xfrm>
            <a:off x="6553080" y="6562800"/>
            <a:ext cx="2132280" cy="22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5D8B05B1-9DF7-4836-8335-ECF7DC1BBD19}" type="slidenum">
              <a:rPr lang="ru-RU" sz="700" b="0" strike="noStrike" spc="-1">
                <a:solidFill>
                  <a:srgbClr val="8B8B8B"/>
                </a:solidFill>
                <a:latin typeface="Arial"/>
                <a:ea typeface="DejaVu Sans"/>
              </a:rPr>
              <a:pPr algn="r">
                <a:lnSpc>
                  <a:spcPct val="100000"/>
                </a:lnSpc>
              </a:pPr>
              <a:t>7</a:t>
            </a:fld>
            <a:endParaRPr lang="ru-RU" sz="7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" name="Group 1"/>
          <p:cNvGrpSpPr/>
          <p:nvPr/>
        </p:nvGrpSpPr>
        <p:grpSpPr>
          <a:xfrm>
            <a:off x="762480" y="5365440"/>
            <a:ext cx="570240" cy="570240"/>
            <a:chOff x="762480" y="5365440"/>
            <a:chExt cx="570240" cy="570240"/>
          </a:xfrm>
        </p:grpSpPr>
        <p:sp>
          <p:nvSpPr>
            <p:cNvPr id="146" name="CustomShape 2"/>
            <p:cNvSpPr/>
            <p:nvPr/>
          </p:nvSpPr>
          <p:spPr>
            <a:xfrm>
              <a:off x="762480" y="5365440"/>
              <a:ext cx="570240" cy="5702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pic>
          <p:nvPicPr>
            <p:cNvPr id="147" name="Picture 3"/>
            <p:cNvPicPr/>
            <p:nvPr/>
          </p:nvPicPr>
          <p:blipFill>
            <a:blip r:embed="rId2" cstate="print"/>
            <a:stretch/>
          </p:blipFill>
          <p:spPr>
            <a:xfrm>
              <a:off x="790560" y="5365440"/>
              <a:ext cx="525960" cy="570240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148" name="Group 3"/>
          <p:cNvGrpSpPr/>
          <p:nvPr/>
        </p:nvGrpSpPr>
        <p:grpSpPr>
          <a:xfrm>
            <a:off x="742320" y="3177000"/>
            <a:ext cx="570240" cy="570240"/>
            <a:chOff x="742320" y="3177000"/>
            <a:chExt cx="570240" cy="570240"/>
          </a:xfrm>
        </p:grpSpPr>
        <p:sp>
          <p:nvSpPr>
            <p:cNvPr id="149" name="CustomShape 4"/>
            <p:cNvSpPr/>
            <p:nvPr/>
          </p:nvSpPr>
          <p:spPr>
            <a:xfrm>
              <a:off x="742320" y="3177000"/>
              <a:ext cx="570240" cy="5702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pic>
          <p:nvPicPr>
            <p:cNvPr id="150" name="Picture 3"/>
            <p:cNvPicPr/>
            <p:nvPr/>
          </p:nvPicPr>
          <p:blipFill>
            <a:blip r:embed="rId2" cstate="print"/>
            <a:stretch/>
          </p:blipFill>
          <p:spPr>
            <a:xfrm>
              <a:off x="770400" y="3177000"/>
              <a:ext cx="525960" cy="570240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151" name="Group 5"/>
          <p:cNvGrpSpPr/>
          <p:nvPr/>
        </p:nvGrpSpPr>
        <p:grpSpPr>
          <a:xfrm>
            <a:off x="714240" y="1000080"/>
            <a:ext cx="570240" cy="570240"/>
            <a:chOff x="714240" y="1000080"/>
            <a:chExt cx="570240" cy="570240"/>
          </a:xfrm>
        </p:grpSpPr>
        <p:sp>
          <p:nvSpPr>
            <p:cNvPr id="152" name="CustomShape 6"/>
            <p:cNvSpPr/>
            <p:nvPr/>
          </p:nvSpPr>
          <p:spPr>
            <a:xfrm>
              <a:off x="714240" y="1000080"/>
              <a:ext cx="570240" cy="5702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pic>
          <p:nvPicPr>
            <p:cNvPr id="153" name="Picture 3"/>
            <p:cNvPicPr/>
            <p:nvPr/>
          </p:nvPicPr>
          <p:blipFill>
            <a:blip r:embed="rId2" cstate="print"/>
            <a:stretch/>
          </p:blipFill>
          <p:spPr>
            <a:xfrm>
              <a:off x="742320" y="1000080"/>
              <a:ext cx="525960" cy="57024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54" name="CustomShape 7"/>
          <p:cNvSpPr/>
          <p:nvPr/>
        </p:nvSpPr>
        <p:spPr>
          <a:xfrm>
            <a:off x="1509480" y="71280"/>
            <a:ext cx="71125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000000"/>
                </a:solidFill>
                <a:latin typeface="Arial"/>
                <a:ea typeface="Open Sans"/>
              </a:rPr>
              <a:t>ЗАДАЧИ ПРЕОБРАЗОВАНИЯ МЕСТНОГО САМОУПРАВЛЕНИЯ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55" name="Line 8"/>
          <p:cNvSpPr/>
          <p:nvPr/>
        </p:nvSpPr>
        <p:spPr>
          <a:xfrm>
            <a:off x="-354600" y="193320"/>
            <a:ext cx="1866600" cy="0"/>
          </a:xfrm>
          <a:prstGeom prst="line">
            <a:avLst/>
          </a:prstGeom>
          <a:ln w="19080">
            <a:solidFill>
              <a:srgbClr val="E70927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6" name="CustomShape 9"/>
          <p:cNvSpPr/>
          <p:nvPr/>
        </p:nvSpPr>
        <p:spPr>
          <a:xfrm>
            <a:off x="1604520" y="1085760"/>
            <a:ext cx="7120440" cy="39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  <a:ea typeface="DejaVu Sans"/>
              </a:rPr>
              <a:t>Повышение административной управляемости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157" name="CustomShape 10"/>
          <p:cNvSpPr/>
          <p:nvPr/>
        </p:nvSpPr>
        <p:spPr>
          <a:xfrm>
            <a:off x="1604520" y="2006640"/>
            <a:ext cx="7208280" cy="699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  <a:ea typeface="DejaVu Sans"/>
              </a:rPr>
              <a:t>Укрепление кадрового потенциала органов местного самоуправления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158" name="CustomShape 11"/>
          <p:cNvSpPr/>
          <p:nvPr/>
        </p:nvSpPr>
        <p:spPr>
          <a:xfrm>
            <a:off x="1667880" y="3040920"/>
            <a:ext cx="7208280" cy="699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  <a:ea typeface="DejaVu Sans"/>
              </a:rPr>
              <a:t>Объединение доходных источников объединившихся поселений и возможность оптимизации расходов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159" name="CustomShape 12"/>
          <p:cNvSpPr/>
          <p:nvPr/>
        </p:nvSpPr>
        <p:spPr>
          <a:xfrm>
            <a:off x="1723680" y="4326120"/>
            <a:ext cx="5543280" cy="39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  <a:ea typeface="DejaVu Sans"/>
              </a:rPr>
              <a:t>Сокращение ряда расходов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160" name="Group 13"/>
          <p:cNvGrpSpPr/>
          <p:nvPr/>
        </p:nvGrpSpPr>
        <p:grpSpPr>
          <a:xfrm>
            <a:off x="714240" y="2075040"/>
            <a:ext cx="570240" cy="570240"/>
            <a:chOff x="714240" y="2075040"/>
            <a:chExt cx="570240" cy="570240"/>
          </a:xfrm>
        </p:grpSpPr>
        <p:sp>
          <p:nvSpPr>
            <p:cNvPr id="161" name="CustomShape 14"/>
            <p:cNvSpPr/>
            <p:nvPr/>
          </p:nvSpPr>
          <p:spPr>
            <a:xfrm>
              <a:off x="714240" y="2075040"/>
              <a:ext cx="570240" cy="5702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pic>
          <p:nvPicPr>
            <p:cNvPr id="162" name="Picture 3"/>
            <p:cNvPicPr/>
            <p:nvPr/>
          </p:nvPicPr>
          <p:blipFill>
            <a:blip r:embed="rId2" cstate="print"/>
            <a:stretch/>
          </p:blipFill>
          <p:spPr>
            <a:xfrm>
              <a:off x="742320" y="2075040"/>
              <a:ext cx="525960" cy="57024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63" name="CustomShape 15"/>
          <p:cNvSpPr/>
          <p:nvPr/>
        </p:nvSpPr>
        <p:spPr>
          <a:xfrm>
            <a:off x="6553080" y="6562800"/>
            <a:ext cx="2132280" cy="22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EA4B8D93-1011-4B89-B83F-D95C83625EB7}" type="slidenum">
              <a:rPr lang="ru-RU" sz="700" b="0" strike="noStrike" spc="-1">
                <a:solidFill>
                  <a:srgbClr val="8B8B8B"/>
                </a:solidFill>
                <a:latin typeface="Arial"/>
                <a:ea typeface="DejaVu Sans"/>
              </a:rPr>
              <a:pPr algn="r">
                <a:lnSpc>
                  <a:spcPct val="100000"/>
                </a:lnSpc>
              </a:pPr>
              <a:t>8</a:t>
            </a:fld>
            <a:endParaRPr lang="ru-RU" sz="700" b="0" strike="noStrike" spc="-1">
              <a:latin typeface="Arial"/>
            </a:endParaRPr>
          </a:p>
        </p:txBody>
      </p:sp>
      <p:grpSp>
        <p:nvGrpSpPr>
          <p:cNvPr id="164" name="Group 16"/>
          <p:cNvGrpSpPr/>
          <p:nvPr/>
        </p:nvGrpSpPr>
        <p:grpSpPr>
          <a:xfrm>
            <a:off x="726480" y="4329360"/>
            <a:ext cx="570240" cy="570240"/>
            <a:chOff x="726480" y="4329360"/>
            <a:chExt cx="570240" cy="570240"/>
          </a:xfrm>
        </p:grpSpPr>
        <p:sp>
          <p:nvSpPr>
            <p:cNvPr id="165" name="CustomShape 17"/>
            <p:cNvSpPr/>
            <p:nvPr/>
          </p:nvSpPr>
          <p:spPr>
            <a:xfrm>
              <a:off x="726480" y="4329360"/>
              <a:ext cx="570240" cy="5702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pic>
          <p:nvPicPr>
            <p:cNvPr id="166" name="Picture 3"/>
            <p:cNvPicPr/>
            <p:nvPr/>
          </p:nvPicPr>
          <p:blipFill>
            <a:blip r:embed="rId2" cstate="print"/>
            <a:stretch/>
          </p:blipFill>
          <p:spPr>
            <a:xfrm>
              <a:off x="754560" y="4329360"/>
              <a:ext cx="525960" cy="57024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67" name="CustomShape 18"/>
          <p:cNvSpPr/>
          <p:nvPr/>
        </p:nvSpPr>
        <p:spPr>
          <a:xfrm>
            <a:off x="1763640" y="5229360"/>
            <a:ext cx="6961320" cy="699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  <a:ea typeface="DejaVu Sans"/>
              </a:rPr>
              <a:t>Вовлечение жителей в решение вопросов местного значения</a:t>
            </a:r>
            <a:endParaRPr lang="ru-RU" sz="20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" name="Group 1"/>
          <p:cNvGrpSpPr/>
          <p:nvPr/>
        </p:nvGrpSpPr>
        <p:grpSpPr>
          <a:xfrm>
            <a:off x="428760" y="1428840"/>
            <a:ext cx="570240" cy="570240"/>
            <a:chOff x="428760" y="1428840"/>
            <a:chExt cx="570240" cy="570240"/>
          </a:xfrm>
        </p:grpSpPr>
        <p:sp>
          <p:nvSpPr>
            <p:cNvPr id="169" name="CustomShape 2"/>
            <p:cNvSpPr/>
            <p:nvPr/>
          </p:nvSpPr>
          <p:spPr>
            <a:xfrm>
              <a:off x="428760" y="1428840"/>
              <a:ext cx="570240" cy="5702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pic>
          <p:nvPicPr>
            <p:cNvPr id="170" name="Picture 3"/>
            <p:cNvPicPr/>
            <p:nvPr/>
          </p:nvPicPr>
          <p:blipFill>
            <a:blip r:embed="rId2" cstate="print"/>
            <a:stretch/>
          </p:blipFill>
          <p:spPr>
            <a:xfrm>
              <a:off x="456480" y="1428840"/>
              <a:ext cx="525960" cy="570240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171" name="Group 3"/>
          <p:cNvGrpSpPr/>
          <p:nvPr/>
        </p:nvGrpSpPr>
        <p:grpSpPr>
          <a:xfrm>
            <a:off x="428760" y="3026160"/>
            <a:ext cx="570240" cy="570240"/>
            <a:chOff x="428760" y="3026160"/>
            <a:chExt cx="570240" cy="570240"/>
          </a:xfrm>
        </p:grpSpPr>
        <p:sp>
          <p:nvSpPr>
            <p:cNvPr id="172" name="CustomShape 4"/>
            <p:cNvSpPr/>
            <p:nvPr/>
          </p:nvSpPr>
          <p:spPr>
            <a:xfrm>
              <a:off x="428760" y="3026160"/>
              <a:ext cx="570240" cy="5702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pic>
          <p:nvPicPr>
            <p:cNvPr id="173" name="Picture 3"/>
            <p:cNvPicPr/>
            <p:nvPr/>
          </p:nvPicPr>
          <p:blipFill>
            <a:blip r:embed="rId2" cstate="print"/>
            <a:stretch/>
          </p:blipFill>
          <p:spPr>
            <a:xfrm>
              <a:off x="456480" y="3026160"/>
              <a:ext cx="525960" cy="57024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74" name="CustomShape 5"/>
          <p:cNvSpPr/>
          <p:nvPr/>
        </p:nvSpPr>
        <p:spPr>
          <a:xfrm>
            <a:off x="1507320" y="71280"/>
            <a:ext cx="7036560" cy="30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400" b="1" strike="noStrike" spc="-1">
                <a:solidFill>
                  <a:srgbClr val="000000"/>
                </a:solidFill>
                <a:latin typeface="Arial"/>
                <a:ea typeface="Open Sans"/>
              </a:rPr>
              <a:t>ОСНОВНЫЕ ПРИНЦИПЫ ПРЕОБРАЗОВАНИЯ МЕСТНОГО САМОУПРАВЛЕНИЯ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75" name="Line 6"/>
          <p:cNvSpPr/>
          <p:nvPr/>
        </p:nvSpPr>
        <p:spPr>
          <a:xfrm>
            <a:off x="0" y="193320"/>
            <a:ext cx="1512000" cy="0"/>
          </a:xfrm>
          <a:prstGeom prst="line">
            <a:avLst/>
          </a:prstGeom>
          <a:ln w="19080">
            <a:solidFill>
              <a:srgbClr val="E70927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6" name="CustomShape 7"/>
          <p:cNvSpPr/>
          <p:nvPr/>
        </p:nvSpPr>
        <p:spPr>
          <a:xfrm>
            <a:off x="1208880" y="1324440"/>
            <a:ext cx="7682040" cy="942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Недопустимость отдаления власти от населения</a:t>
            </a:r>
            <a:endParaRPr lang="ru-RU" sz="2800" b="0" strike="noStrike" spc="-1">
              <a:latin typeface="Arial"/>
            </a:endParaRPr>
          </a:p>
        </p:txBody>
      </p:sp>
      <p:sp>
        <p:nvSpPr>
          <p:cNvPr id="177" name="CustomShape 8"/>
          <p:cNvSpPr/>
          <p:nvPr/>
        </p:nvSpPr>
        <p:spPr>
          <a:xfrm>
            <a:off x="1208880" y="2903400"/>
            <a:ext cx="7826040" cy="942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Принцип целостности территорий и доступности органов власти</a:t>
            </a:r>
            <a:endParaRPr lang="ru-RU" sz="2800" b="0" strike="noStrike" spc="-1">
              <a:latin typeface="Arial"/>
            </a:endParaRPr>
          </a:p>
        </p:txBody>
      </p:sp>
      <p:sp>
        <p:nvSpPr>
          <p:cNvPr id="178" name="CustomShape 9"/>
          <p:cNvSpPr/>
          <p:nvPr/>
        </p:nvSpPr>
        <p:spPr>
          <a:xfrm>
            <a:off x="6553080" y="6562800"/>
            <a:ext cx="2132280" cy="22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B915FB59-6C88-480D-8F75-8B35F57E9E4D}" type="slidenum">
              <a:rPr lang="ru-RU" sz="700" b="0" strike="noStrike" spc="-1">
                <a:solidFill>
                  <a:srgbClr val="8B8B8B"/>
                </a:solidFill>
                <a:latin typeface="Arial"/>
                <a:ea typeface="DejaVu Sans"/>
              </a:rPr>
              <a:pPr algn="r">
                <a:lnSpc>
                  <a:spcPct val="100000"/>
                </a:lnSpc>
              </a:pPr>
              <a:t>9</a:t>
            </a:fld>
            <a:endParaRPr lang="ru-RU" sz="7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932</TotalTime>
  <Words>721</Words>
  <Application>Microsoft Office PowerPoint</Application>
  <PresentationFormat>Экран (4:3)</PresentationFormat>
  <Paragraphs>211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Office Theme</vt:lpstr>
      <vt:lpstr>Office Theme</vt:lpstr>
      <vt:lpstr>Office Theme</vt:lpstr>
      <vt:lpstr>Презентация PowerPoint</vt:lpstr>
      <vt:lpstr>Презентация PowerPoint</vt:lpstr>
      <vt:lpstr>Понятие и виды муниципальных образований (по ФЗ – 131)</vt:lpstr>
      <vt:lpstr>Пути преобразования (Статья 13 ФЗ-131)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Муравенко Андрей Вадимович</dc:creator>
  <dc:description/>
  <cp:lastModifiedBy>Никифорова</cp:lastModifiedBy>
  <cp:revision>134</cp:revision>
  <cp:lastPrinted>2019-07-29T15:45:53Z</cp:lastPrinted>
  <dcterms:created xsi:type="dcterms:W3CDTF">2019-07-11T04:28:21Z</dcterms:created>
  <dcterms:modified xsi:type="dcterms:W3CDTF">2019-09-13T05:09:49Z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14</vt:i4>
  </property>
</Properties>
</file>